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Tahoma"/>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8AF0C96-0063-4891-850C-E3CE45C3BB3E}">
  <a:tblStyle styleId="{58AF0C96-0063-4891-850C-E3CE45C3BB3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Tahoma-regular.fntdata"/><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Tahoma-bold.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8d5c5ce2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a8d5c5ce2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8d5c5ce24_0_194:notes"/>
          <p:cNvSpPr/>
          <p:nvPr>
            <p:ph idx="2" type="sldImg"/>
          </p:nvPr>
        </p:nvSpPr>
        <p:spPr>
          <a:xfrm>
            <a:off x="351367" y="685250"/>
            <a:ext cx="6155400" cy="3429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 name="Google Shape;123;ga8d5c5ce24_0_194:notes"/>
          <p:cNvSpPr txBox="1"/>
          <p:nvPr>
            <p:ph idx="1" type="body"/>
          </p:nvPr>
        </p:nvSpPr>
        <p:spPr>
          <a:xfrm>
            <a:off x="914400" y="4344107"/>
            <a:ext cx="5029200" cy="411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
              <a:t>The primary source for the material in this presentation (including figures and illustrations) is </a:t>
            </a:r>
            <a:r>
              <a:rPr i="1" lang="en"/>
              <a:t>The Architecture of Computer Hardware, Systems Software, &amp; Networking: An Information Technology Approach</a:t>
            </a:r>
            <a:r>
              <a:rPr lang="en"/>
              <a:t>, 4</a:t>
            </a:r>
            <a:r>
              <a:rPr baseline="30000" lang="en"/>
              <a:t>th</a:t>
            </a:r>
            <a:r>
              <a:rPr lang="en"/>
              <a:t> edition (plus supplementary materials) by Irv Englander (John Wiley &amp; Sons, 2009).</a:t>
            </a:r>
            <a:endParaRPr/>
          </a:p>
        </p:txBody>
      </p:sp>
      <p:sp>
        <p:nvSpPr>
          <p:cNvPr id="124" name="Google Shape;124;ga8d5c5ce24_0_194:notes"/>
          <p:cNvSpPr txBox="1"/>
          <p:nvPr/>
        </p:nvSpPr>
        <p:spPr>
          <a:xfrm>
            <a:off x="3886200" y="8686642"/>
            <a:ext cx="2971800" cy="4575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400"/>
              <a:buFont typeface="Tahoma"/>
              <a:buNone/>
            </a:pPr>
            <a:fld id="{00000000-1234-1234-1234-123412341234}" type="slidenum">
              <a:rPr b="0" i="0" lang="en" sz="2400" u="none">
                <a:solidFill>
                  <a:srgbClr val="000000"/>
                </a:solidFill>
                <a:latin typeface="Tahoma"/>
                <a:ea typeface="Tahoma"/>
                <a:cs typeface="Tahoma"/>
                <a:sym typeface="Tahoma"/>
              </a:rP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4f2712393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4f2712393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4f271239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f271239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8d5c5ce24_0_258:notes"/>
          <p:cNvSpPr txBox="1"/>
          <p:nvPr>
            <p:ph idx="1" type="body"/>
          </p:nvPr>
        </p:nvSpPr>
        <p:spPr>
          <a:xfrm>
            <a:off x="914400" y="4344107"/>
            <a:ext cx="50292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a8d5c5ce24_0_258:notes"/>
          <p:cNvSpPr/>
          <p:nvPr>
            <p:ph idx="2" type="sldImg"/>
          </p:nvPr>
        </p:nvSpPr>
        <p:spPr>
          <a:xfrm>
            <a:off x="351367" y="685250"/>
            <a:ext cx="61554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a8d5c5ce24_0_266:notes"/>
          <p:cNvSpPr txBox="1"/>
          <p:nvPr>
            <p:ph idx="1" type="body"/>
          </p:nvPr>
        </p:nvSpPr>
        <p:spPr>
          <a:xfrm>
            <a:off x="914400" y="4344107"/>
            <a:ext cx="50292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a8d5c5ce24_0_266:notes"/>
          <p:cNvSpPr/>
          <p:nvPr>
            <p:ph idx="2" type="sldImg"/>
          </p:nvPr>
        </p:nvSpPr>
        <p:spPr>
          <a:xfrm>
            <a:off x="351367" y="685250"/>
            <a:ext cx="61554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8d5c5ce24_0_274:notes"/>
          <p:cNvSpPr txBox="1"/>
          <p:nvPr>
            <p:ph idx="1" type="body"/>
          </p:nvPr>
        </p:nvSpPr>
        <p:spPr>
          <a:xfrm>
            <a:off x="914400" y="4344107"/>
            <a:ext cx="50292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a8d5c5ce24_0_274:notes"/>
          <p:cNvSpPr/>
          <p:nvPr>
            <p:ph idx="2" type="sldImg"/>
          </p:nvPr>
        </p:nvSpPr>
        <p:spPr>
          <a:xfrm>
            <a:off x="351367" y="685250"/>
            <a:ext cx="61554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8d5c5ce24_0_282:notes"/>
          <p:cNvSpPr txBox="1"/>
          <p:nvPr>
            <p:ph idx="1" type="body"/>
          </p:nvPr>
        </p:nvSpPr>
        <p:spPr>
          <a:xfrm>
            <a:off x="914400" y="4344107"/>
            <a:ext cx="50292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a8d5c5ce24_0_282:notes"/>
          <p:cNvSpPr/>
          <p:nvPr>
            <p:ph idx="2" type="sldImg"/>
          </p:nvPr>
        </p:nvSpPr>
        <p:spPr>
          <a:xfrm>
            <a:off x="351367" y="685250"/>
            <a:ext cx="61554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a8d5c5ce24_0_289:notes"/>
          <p:cNvSpPr txBox="1"/>
          <p:nvPr>
            <p:ph idx="1" type="body"/>
          </p:nvPr>
        </p:nvSpPr>
        <p:spPr>
          <a:xfrm>
            <a:off x="914400" y="4344107"/>
            <a:ext cx="50292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a8d5c5ce24_0_289:notes"/>
          <p:cNvSpPr/>
          <p:nvPr>
            <p:ph idx="2" type="sldImg"/>
          </p:nvPr>
        </p:nvSpPr>
        <p:spPr>
          <a:xfrm>
            <a:off x="351367" y="685250"/>
            <a:ext cx="61554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4f2712393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4f2712393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4f2712393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f2712393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a8d5c5ce2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a8d5c5ce2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4f2712393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f2712393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4f2712393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f2712393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4f2712393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f2712393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4f2712393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f2712393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4f2712393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f2712393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4f2712393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f2712393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4f2712393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f2712393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4f2712393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4f2712393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4f2712393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f2712393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a8d5c5ce2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a8d5c5ce2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4f2712393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f2712393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4f2712393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f2712393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4f2712393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f2712393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4f2712393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4f2712393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4f2712393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f2712393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4f2712393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f2712393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4f2712393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f2712393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a8d5c5ce2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a8d5c5ce2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a8d5c5ce2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a8d5c5ce2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8d5c5ce2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a8d5c5ce2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a8d5c5ce2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a8d5c5ce2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8d5c5ce2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8d5c5ce2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a8d5c5ce24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a8d5c5ce24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09600" y="171450"/>
            <a:ext cx="8229600" cy="5142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52" name="Google Shape;52;p13"/>
          <p:cNvSpPr txBox="1"/>
          <p:nvPr>
            <p:ph idx="1" type="body"/>
          </p:nvPr>
        </p:nvSpPr>
        <p:spPr>
          <a:xfrm>
            <a:off x="838200" y="742950"/>
            <a:ext cx="7772400" cy="4000500"/>
          </a:xfrm>
          <a:prstGeom prst="rect">
            <a:avLst/>
          </a:prstGeom>
          <a:noFill/>
          <a:ln>
            <a:noFill/>
          </a:ln>
        </p:spPr>
        <p:txBody>
          <a:bodyPr anchorCtr="0" anchor="t" bIns="45700" lIns="91425" spcFirstLastPara="1" rIns="91425" wrap="square" tIns="45700">
            <a:noAutofit/>
          </a:bodyPr>
          <a:lstStyle>
            <a:lvl1pPr indent="-354330" lvl="0" marL="457200" rtl="0" algn="l">
              <a:spcBef>
                <a:spcPts val="360"/>
              </a:spcBef>
              <a:spcAft>
                <a:spcPts val="0"/>
              </a:spcAft>
              <a:buSzPts val="1980"/>
              <a:buChar char="●"/>
              <a:defRPr/>
            </a:lvl1pPr>
            <a:lvl2pPr indent="-297180" lvl="1" marL="914400" rtl="0" algn="l">
              <a:spcBef>
                <a:spcPts val="360"/>
              </a:spcBef>
              <a:spcAft>
                <a:spcPts val="0"/>
              </a:spcAft>
              <a:buSzPts val="1080"/>
              <a:buChar char="○"/>
              <a:defRPr/>
            </a:lvl2pPr>
            <a:lvl3pPr indent="-337185" lvl="2" marL="1371600" rtl="0" algn="l">
              <a:spcBef>
                <a:spcPts val="360"/>
              </a:spcBef>
              <a:spcAft>
                <a:spcPts val="0"/>
              </a:spcAft>
              <a:buSzPts val="1710"/>
              <a:buChar char="■"/>
              <a:defRPr/>
            </a:lvl3pPr>
            <a:lvl4pPr indent="-302894" lvl="3" marL="1828800" rtl="0" algn="l">
              <a:spcBef>
                <a:spcPts val="360"/>
              </a:spcBef>
              <a:spcAft>
                <a:spcPts val="0"/>
              </a:spcAft>
              <a:buSzPts val="1170"/>
              <a:buChar char="●"/>
              <a:defRPr/>
            </a:lvl4pPr>
            <a:lvl5pPr indent="-297179" lvl="4" marL="2286000" rtl="0" algn="l">
              <a:spcBef>
                <a:spcPts val="360"/>
              </a:spcBef>
              <a:spcAft>
                <a:spcPts val="0"/>
              </a:spcAft>
              <a:buSzPts val="1080"/>
              <a:buChar char="○"/>
              <a:defRPr/>
            </a:lvl5pPr>
            <a:lvl6pPr indent="-297179" lvl="5" marL="2743200" rtl="0" algn="l">
              <a:spcBef>
                <a:spcPts val="360"/>
              </a:spcBef>
              <a:spcAft>
                <a:spcPts val="0"/>
              </a:spcAft>
              <a:buSzPts val="1080"/>
              <a:buChar char="■"/>
              <a:defRPr/>
            </a:lvl6pPr>
            <a:lvl7pPr indent="-297179" lvl="6" marL="3200400" rtl="0" algn="l">
              <a:spcBef>
                <a:spcPts val="360"/>
              </a:spcBef>
              <a:spcAft>
                <a:spcPts val="0"/>
              </a:spcAft>
              <a:buSzPts val="1080"/>
              <a:buChar char="●"/>
              <a:defRPr/>
            </a:lvl7pPr>
            <a:lvl8pPr indent="-297179" lvl="7" marL="3657600" rtl="0" algn="l">
              <a:spcBef>
                <a:spcPts val="360"/>
              </a:spcBef>
              <a:spcAft>
                <a:spcPts val="0"/>
              </a:spcAft>
              <a:buSzPts val="1080"/>
              <a:buChar char="○"/>
              <a:defRPr/>
            </a:lvl8pPr>
            <a:lvl9pPr indent="-297179" lvl="8" marL="4114800" rtl="0" algn="l">
              <a:spcBef>
                <a:spcPts val="360"/>
              </a:spcBef>
              <a:spcAft>
                <a:spcPts val="0"/>
              </a:spcAft>
              <a:buSzPts val="1080"/>
              <a:buChar char="■"/>
              <a:defRPr/>
            </a:lvl9pPr>
          </a:lstStyle>
          <a:p/>
        </p:txBody>
      </p:sp>
      <p:sp>
        <p:nvSpPr>
          <p:cNvPr id="53" name="Google Shape;53;p13"/>
          <p:cNvSpPr txBox="1"/>
          <p:nvPr>
            <p:ph idx="10" type="dt"/>
          </p:nvPr>
        </p:nvSpPr>
        <p:spPr>
          <a:xfrm>
            <a:off x="685800" y="4800600"/>
            <a:ext cx="1905000" cy="2286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sz="1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4" name="Google Shape;54;p13"/>
          <p:cNvSpPr txBox="1"/>
          <p:nvPr>
            <p:ph idx="11" type="ftr"/>
          </p:nvPr>
        </p:nvSpPr>
        <p:spPr>
          <a:xfrm>
            <a:off x="3124200" y="4800600"/>
            <a:ext cx="2895600" cy="2286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13"/>
          <p:cNvSpPr txBox="1"/>
          <p:nvPr>
            <p:ph idx="12" type="sldNum"/>
          </p:nvPr>
        </p:nvSpPr>
        <p:spPr>
          <a:xfrm>
            <a:off x="6553200" y="4800600"/>
            <a:ext cx="1905000" cy="2286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Tahoma"/>
              <a:buNone/>
              <a:defRPr b="0" i="0" sz="1000" u="none">
                <a:solidFill>
                  <a:schemeClr val="dk1"/>
                </a:solidFill>
                <a:latin typeface="Tahoma"/>
                <a:ea typeface="Tahoma"/>
                <a:cs typeface="Tahoma"/>
                <a:sym typeface="Tahoma"/>
              </a:defRPr>
            </a:lvl1pPr>
            <a:lvl2pPr indent="0" lvl="1" marL="0" marR="0" rtl="0" algn="r">
              <a:lnSpc>
                <a:spcPct val="100000"/>
              </a:lnSpc>
              <a:spcBef>
                <a:spcPts val="0"/>
              </a:spcBef>
              <a:spcAft>
                <a:spcPts val="0"/>
              </a:spcAft>
              <a:buClr>
                <a:schemeClr val="dk1"/>
              </a:buClr>
              <a:buSzPts val="1000"/>
              <a:buFont typeface="Tahoma"/>
              <a:buNone/>
              <a:defRPr b="0" i="0" sz="1000" u="none">
                <a:solidFill>
                  <a:schemeClr val="dk1"/>
                </a:solidFill>
                <a:latin typeface="Tahoma"/>
                <a:ea typeface="Tahoma"/>
                <a:cs typeface="Tahoma"/>
                <a:sym typeface="Tahoma"/>
              </a:defRPr>
            </a:lvl2pPr>
            <a:lvl3pPr indent="0" lvl="2" marL="0" marR="0" rtl="0" algn="r">
              <a:lnSpc>
                <a:spcPct val="100000"/>
              </a:lnSpc>
              <a:spcBef>
                <a:spcPts val="0"/>
              </a:spcBef>
              <a:spcAft>
                <a:spcPts val="0"/>
              </a:spcAft>
              <a:buClr>
                <a:schemeClr val="dk1"/>
              </a:buClr>
              <a:buSzPts val="1000"/>
              <a:buFont typeface="Tahoma"/>
              <a:buNone/>
              <a:defRPr b="0" i="0" sz="1000" u="none">
                <a:solidFill>
                  <a:schemeClr val="dk1"/>
                </a:solidFill>
                <a:latin typeface="Tahoma"/>
                <a:ea typeface="Tahoma"/>
                <a:cs typeface="Tahoma"/>
                <a:sym typeface="Tahoma"/>
              </a:defRPr>
            </a:lvl3pPr>
            <a:lvl4pPr indent="0" lvl="3" marL="0" marR="0" rtl="0" algn="r">
              <a:lnSpc>
                <a:spcPct val="100000"/>
              </a:lnSpc>
              <a:spcBef>
                <a:spcPts val="0"/>
              </a:spcBef>
              <a:spcAft>
                <a:spcPts val="0"/>
              </a:spcAft>
              <a:buClr>
                <a:schemeClr val="dk1"/>
              </a:buClr>
              <a:buSzPts val="1000"/>
              <a:buFont typeface="Tahoma"/>
              <a:buNone/>
              <a:defRPr b="0" i="0" sz="1000" u="none">
                <a:solidFill>
                  <a:schemeClr val="dk1"/>
                </a:solidFill>
                <a:latin typeface="Tahoma"/>
                <a:ea typeface="Tahoma"/>
                <a:cs typeface="Tahoma"/>
                <a:sym typeface="Tahoma"/>
              </a:defRPr>
            </a:lvl4pPr>
            <a:lvl5pPr indent="0" lvl="4" marL="0" marR="0" rtl="0" algn="r">
              <a:lnSpc>
                <a:spcPct val="100000"/>
              </a:lnSpc>
              <a:spcBef>
                <a:spcPts val="0"/>
              </a:spcBef>
              <a:spcAft>
                <a:spcPts val="0"/>
              </a:spcAft>
              <a:buClr>
                <a:schemeClr val="dk1"/>
              </a:buClr>
              <a:buSzPts val="1000"/>
              <a:buFont typeface="Tahoma"/>
              <a:buNone/>
              <a:defRPr b="0" i="0" sz="1000" u="none">
                <a:solidFill>
                  <a:schemeClr val="dk1"/>
                </a:solidFill>
                <a:latin typeface="Tahoma"/>
                <a:ea typeface="Tahoma"/>
                <a:cs typeface="Tahoma"/>
                <a:sym typeface="Tahoma"/>
              </a:defRPr>
            </a:lvl5pPr>
            <a:lvl6pPr indent="0" lvl="5" marL="0" marR="0" rtl="0" algn="r">
              <a:lnSpc>
                <a:spcPct val="100000"/>
              </a:lnSpc>
              <a:spcBef>
                <a:spcPts val="0"/>
              </a:spcBef>
              <a:spcAft>
                <a:spcPts val="0"/>
              </a:spcAft>
              <a:buClr>
                <a:schemeClr val="dk1"/>
              </a:buClr>
              <a:buSzPts val="1000"/>
              <a:buFont typeface="Tahoma"/>
              <a:buNone/>
              <a:defRPr b="0" i="0" sz="1000" u="none">
                <a:solidFill>
                  <a:schemeClr val="dk1"/>
                </a:solidFill>
                <a:latin typeface="Tahoma"/>
                <a:ea typeface="Tahoma"/>
                <a:cs typeface="Tahoma"/>
                <a:sym typeface="Tahoma"/>
              </a:defRPr>
            </a:lvl6pPr>
            <a:lvl7pPr indent="0" lvl="6" marL="0" marR="0" rtl="0" algn="r">
              <a:lnSpc>
                <a:spcPct val="100000"/>
              </a:lnSpc>
              <a:spcBef>
                <a:spcPts val="0"/>
              </a:spcBef>
              <a:spcAft>
                <a:spcPts val="0"/>
              </a:spcAft>
              <a:buClr>
                <a:schemeClr val="dk1"/>
              </a:buClr>
              <a:buSzPts val="1000"/>
              <a:buFont typeface="Tahoma"/>
              <a:buNone/>
              <a:defRPr b="0" i="0" sz="1000" u="none">
                <a:solidFill>
                  <a:schemeClr val="dk1"/>
                </a:solidFill>
                <a:latin typeface="Tahoma"/>
                <a:ea typeface="Tahoma"/>
                <a:cs typeface="Tahoma"/>
                <a:sym typeface="Tahoma"/>
              </a:defRPr>
            </a:lvl7pPr>
            <a:lvl8pPr indent="0" lvl="7" marL="0" marR="0" rtl="0" algn="r">
              <a:lnSpc>
                <a:spcPct val="100000"/>
              </a:lnSpc>
              <a:spcBef>
                <a:spcPts val="0"/>
              </a:spcBef>
              <a:spcAft>
                <a:spcPts val="0"/>
              </a:spcAft>
              <a:buClr>
                <a:schemeClr val="dk1"/>
              </a:buClr>
              <a:buSzPts val="1000"/>
              <a:buFont typeface="Tahoma"/>
              <a:buNone/>
              <a:defRPr b="0" i="0" sz="1000" u="none">
                <a:solidFill>
                  <a:schemeClr val="dk1"/>
                </a:solidFill>
                <a:latin typeface="Tahoma"/>
                <a:ea typeface="Tahoma"/>
                <a:cs typeface="Tahoma"/>
                <a:sym typeface="Tahoma"/>
              </a:defRPr>
            </a:lvl8pPr>
            <a:lvl9pPr indent="0" lvl="8" marL="0" marR="0" rtl="0" algn="r">
              <a:lnSpc>
                <a:spcPct val="100000"/>
              </a:lnSpc>
              <a:spcBef>
                <a:spcPts val="0"/>
              </a:spcBef>
              <a:spcAft>
                <a:spcPts val="0"/>
              </a:spcAft>
              <a:buClr>
                <a:schemeClr val="dk1"/>
              </a:buClr>
              <a:buSzPts val="1000"/>
              <a:buFont typeface="Tahoma"/>
              <a:buNone/>
              <a:defRPr b="0" i="0" sz="1000" u="non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
              <a:t>‹#›</a:t>
            </a:fld>
            <a:endParaRPr>
              <a:solidFill>
                <a:schemeClr val="dk2"/>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9.jpg"/><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of information processing </a:t>
            </a:r>
            <a:endParaRPr/>
          </a:p>
        </p:txBody>
      </p:sp>
      <p:pic>
        <p:nvPicPr>
          <p:cNvPr id="61" name="Google Shape;61;p14"/>
          <p:cNvPicPr preferRelativeResize="0"/>
          <p:nvPr/>
        </p:nvPicPr>
        <p:blipFill>
          <a:blip r:embed="rId3">
            <a:alphaModFix/>
          </a:blip>
          <a:stretch>
            <a:fillRect/>
          </a:stretch>
        </p:blipFill>
        <p:spPr>
          <a:xfrm>
            <a:off x="1318325" y="1578177"/>
            <a:ext cx="6098600" cy="1575650"/>
          </a:xfrm>
          <a:prstGeom prst="rect">
            <a:avLst/>
          </a:prstGeom>
          <a:noFill/>
          <a:ln>
            <a:noFill/>
          </a:ln>
        </p:spPr>
      </p:pic>
      <p:sp>
        <p:nvSpPr>
          <p:cNvPr id="62" name="Google Shape;62;p14"/>
          <p:cNvSpPr txBox="1"/>
          <p:nvPr/>
        </p:nvSpPr>
        <p:spPr>
          <a:xfrm>
            <a:off x="1016000" y="1291175"/>
            <a:ext cx="40641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IPO model with connections to storage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nvSpPr>
        <p:spPr>
          <a:xfrm>
            <a:off x="685800" y="4800600"/>
            <a:ext cx="1905000" cy="228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Tahoma"/>
              <a:buNone/>
            </a:pPr>
            <a:r>
              <a:rPr b="0" i="0" lang="en" sz="1000" u="none">
                <a:solidFill>
                  <a:schemeClr val="dk1"/>
                </a:solidFill>
                <a:latin typeface="Tahoma"/>
                <a:ea typeface="Tahoma"/>
                <a:cs typeface="Tahoma"/>
                <a:sym typeface="Tahoma"/>
              </a:rPr>
              <a:t>*</a:t>
            </a:r>
            <a:endParaRPr/>
          </a:p>
        </p:txBody>
      </p:sp>
      <p:sp>
        <p:nvSpPr>
          <p:cNvPr id="127" name="Google Shape;127;p23"/>
          <p:cNvSpPr txBox="1"/>
          <p:nvPr>
            <p:ph type="title"/>
          </p:nvPr>
        </p:nvSpPr>
        <p:spPr>
          <a:xfrm>
            <a:off x="609600" y="171450"/>
            <a:ext cx="8229600" cy="514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ahoma"/>
              <a:buNone/>
            </a:pPr>
            <a:r>
              <a:rPr b="0" i="0" lang="en" sz="3600" u="none">
                <a:solidFill>
                  <a:schemeClr val="dk2"/>
                </a:solidFill>
                <a:latin typeface="Tahoma"/>
                <a:ea typeface="Tahoma"/>
                <a:cs typeface="Tahoma"/>
                <a:sym typeface="Tahoma"/>
              </a:rPr>
              <a:t>Computer systems</a:t>
            </a:r>
            <a:endParaRPr/>
          </a:p>
        </p:txBody>
      </p:sp>
      <p:sp>
        <p:nvSpPr>
          <p:cNvPr descr="Rectangle: Click to edit Master text styles &#10;Second level &#10;Third level &#10;Fourth level &#10;Fifth level" id="128" name="Google Shape;128;p23"/>
          <p:cNvSpPr txBox="1"/>
          <p:nvPr>
            <p:ph idx="1" type="body"/>
          </p:nvPr>
        </p:nvSpPr>
        <p:spPr>
          <a:xfrm>
            <a:off x="838200" y="742950"/>
            <a:ext cx="7772400" cy="40005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3080"/>
              <a:buChar char="•"/>
            </a:pPr>
            <a:r>
              <a:rPr b="0" i="0" lang="en" sz="2800" u="none">
                <a:solidFill>
                  <a:schemeClr val="dk1"/>
                </a:solidFill>
                <a:latin typeface="Tahoma"/>
                <a:ea typeface="Tahoma"/>
                <a:cs typeface="Tahoma"/>
                <a:sym typeface="Tahoma"/>
              </a:rPr>
              <a:t>Focus on big picture</a:t>
            </a:r>
            <a:endParaRPr/>
          </a:p>
          <a:p>
            <a:pPr indent="-285750" lvl="1" marL="742950" rtl="0" algn="l">
              <a:lnSpc>
                <a:spcPct val="100000"/>
              </a:lnSpc>
              <a:spcBef>
                <a:spcPts val="480"/>
              </a:spcBef>
              <a:spcAft>
                <a:spcPts val="0"/>
              </a:spcAft>
              <a:buSzPts val="1440"/>
              <a:buChar char="•"/>
            </a:pPr>
            <a:r>
              <a:rPr b="0" i="0" lang="en" sz="2400" u="none">
                <a:solidFill>
                  <a:schemeClr val="dk1"/>
                </a:solidFill>
                <a:latin typeface="Tahoma"/>
                <a:ea typeface="Tahoma"/>
                <a:cs typeface="Tahoma"/>
                <a:sym typeface="Tahoma"/>
              </a:rPr>
              <a:t>Putting pieces together into a system</a:t>
            </a:r>
            <a:endParaRPr/>
          </a:p>
          <a:p>
            <a:pPr indent="-228600" lvl="2" marL="1143000" rtl="0" algn="l">
              <a:lnSpc>
                <a:spcPct val="100000"/>
              </a:lnSpc>
              <a:spcBef>
                <a:spcPts val="400"/>
              </a:spcBef>
              <a:spcAft>
                <a:spcPts val="0"/>
              </a:spcAft>
              <a:buSzPts val="1900"/>
              <a:buChar char="•"/>
            </a:pPr>
            <a:r>
              <a:rPr b="0" i="0" lang="en" sz="2000" u="none">
                <a:solidFill>
                  <a:schemeClr val="dk1"/>
                </a:solidFill>
                <a:latin typeface="Tahoma"/>
                <a:ea typeface="Tahoma"/>
                <a:cs typeface="Tahoma"/>
                <a:sym typeface="Tahoma"/>
              </a:rPr>
              <a:t>A </a:t>
            </a:r>
            <a:r>
              <a:rPr b="1" i="0" lang="en" sz="2000" u="none">
                <a:solidFill>
                  <a:schemeClr val="dk1"/>
                </a:solidFill>
                <a:latin typeface="Tahoma"/>
                <a:ea typeface="Tahoma"/>
                <a:cs typeface="Tahoma"/>
                <a:sym typeface="Tahoma"/>
              </a:rPr>
              <a:t>system</a:t>
            </a:r>
            <a:r>
              <a:rPr b="0" i="0" lang="en" sz="2000" u="none">
                <a:solidFill>
                  <a:schemeClr val="dk1"/>
                </a:solidFill>
                <a:latin typeface="Tahoma"/>
                <a:ea typeface="Tahoma"/>
                <a:cs typeface="Tahoma"/>
                <a:sym typeface="Tahoma"/>
              </a:rPr>
              <a:t> is a collection of components linked together and organized in such a way as to be recognizable as a single unit. </a:t>
            </a:r>
            <a:endParaRPr/>
          </a:p>
          <a:p>
            <a:pPr indent="-285750" lvl="1" marL="742950" rtl="0" algn="l">
              <a:lnSpc>
                <a:spcPct val="100000"/>
              </a:lnSpc>
              <a:spcBef>
                <a:spcPts val="480"/>
              </a:spcBef>
              <a:spcAft>
                <a:spcPts val="0"/>
              </a:spcAft>
              <a:buSzPts val="1440"/>
              <a:buChar char="•"/>
            </a:pPr>
            <a:r>
              <a:rPr b="0" i="0" lang="en" sz="2400" u="none">
                <a:solidFill>
                  <a:schemeClr val="dk1"/>
                </a:solidFill>
                <a:latin typeface="Tahoma"/>
                <a:ea typeface="Tahoma"/>
                <a:cs typeface="Tahoma"/>
                <a:sym typeface="Tahoma"/>
              </a:rPr>
              <a:t>Optimizations</a:t>
            </a:r>
            <a:endParaRPr/>
          </a:p>
          <a:p>
            <a:pPr indent="-228600" lvl="2" marL="1143000" rtl="0" algn="l">
              <a:lnSpc>
                <a:spcPct val="100000"/>
              </a:lnSpc>
              <a:spcBef>
                <a:spcPts val="400"/>
              </a:spcBef>
              <a:spcAft>
                <a:spcPts val="0"/>
              </a:spcAft>
              <a:buSzPts val="1900"/>
              <a:buChar char="•"/>
            </a:pPr>
            <a:r>
              <a:rPr b="0" i="0" lang="en" sz="2000" u="none">
                <a:solidFill>
                  <a:schemeClr val="dk1"/>
                </a:solidFill>
                <a:latin typeface="Tahoma"/>
                <a:ea typeface="Tahoma"/>
                <a:cs typeface="Tahoma"/>
                <a:sym typeface="Tahoma"/>
              </a:rPr>
              <a:t>Components designed for synergy – the value of the whole is greater than the sum of its parts</a:t>
            </a:r>
            <a:endParaRPr/>
          </a:p>
          <a:p>
            <a:pPr indent="-285750" lvl="1" marL="742950" rtl="0" algn="l">
              <a:lnSpc>
                <a:spcPct val="100000"/>
              </a:lnSpc>
              <a:spcBef>
                <a:spcPts val="480"/>
              </a:spcBef>
              <a:spcAft>
                <a:spcPts val="0"/>
              </a:spcAft>
              <a:buSzPts val="1440"/>
              <a:buChar char="•"/>
            </a:pPr>
            <a:r>
              <a:rPr b="0" i="0" lang="en" sz="2400" u="none">
                <a:solidFill>
                  <a:schemeClr val="dk1"/>
                </a:solidFill>
                <a:latin typeface="Tahoma"/>
                <a:ea typeface="Tahoma"/>
                <a:cs typeface="Tahoma"/>
                <a:sym typeface="Tahoma"/>
              </a:rPr>
              <a:t>Virtualization </a:t>
            </a:r>
            <a:endParaRPr/>
          </a:p>
          <a:p>
            <a:pPr indent="-228600" lvl="2" marL="1143000" rtl="0" algn="l">
              <a:lnSpc>
                <a:spcPct val="100000"/>
              </a:lnSpc>
              <a:spcBef>
                <a:spcPts val="400"/>
              </a:spcBef>
              <a:spcAft>
                <a:spcPts val="0"/>
              </a:spcAft>
              <a:buSzPts val="1900"/>
              <a:buChar char="•"/>
            </a:pPr>
            <a:r>
              <a:rPr b="0" i="0" lang="en" sz="2000" u="none">
                <a:solidFill>
                  <a:schemeClr val="dk1"/>
                </a:solidFill>
                <a:latin typeface="Tahoma"/>
                <a:ea typeface="Tahoma"/>
                <a:cs typeface="Tahoma"/>
                <a:sym typeface="Tahoma"/>
              </a:rPr>
              <a:t>Individual computer simulates multiple computers</a:t>
            </a:r>
            <a:endParaRPr/>
          </a:p>
          <a:p>
            <a:pPr indent="-228600" lvl="3" marL="1600200" rtl="0" algn="l">
              <a:lnSpc>
                <a:spcPct val="100000"/>
              </a:lnSpc>
              <a:spcBef>
                <a:spcPts val="320"/>
              </a:spcBef>
              <a:spcAft>
                <a:spcPts val="0"/>
              </a:spcAft>
              <a:buSzPts val="1040"/>
              <a:buChar char="•"/>
            </a:pPr>
            <a:r>
              <a:rPr b="0" i="0" lang="en" sz="1600" u="none">
                <a:solidFill>
                  <a:schemeClr val="dk1"/>
                </a:solidFill>
                <a:latin typeface="Tahoma"/>
                <a:ea typeface="Tahoma"/>
                <a:cs typeface="Tahoma"/>
                <a:sym typeface="Tahoma"/>
              </a:rPr>
              <a:t>All of which share the CPU and I/O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Computer systems</a:t>
            </a:r>
            <a:endParaRPr/>
          </a:p>
        </p:txBody>
      </p:sp>
      <p:sp>
        <p:nvSpPr>
          <p:cNvPr id="134" name="Google Shape;134;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Essentially comprised of:</a:t>
            </a:r>
            <a:endParaRPr/>
          </a:p>
          <a:p>
            <a:pPr indent="-342900" lvl="1" marL="914400" rtl="0" algn="l">
              <a:spcBef>
                <a:spcPts val="0"/>
              </a:spcBef>
              <a:spcAft>
                <a:spcPts val="0"/>
              </a:spcAft>
              <a:buSzPts val="1800"/>
              <a:buChar char="○"/>
            </a:pPr>
            <a:r>
              <a:rPr b="1" lang="en" sz="1800"/>
              <a:t>Central Processing Unit (CPU)</a:t>
            </a:r>
            <a:br>
              <a:rPr lang="en" sz="1800"/>
            </a:br>
            <a:r>
              <a:rPr lang="en" sz="1800"/>
              <a:t>Carries out individual software instructions</a:t>
            </a:r>
            <a:endParaRPr sz="1800"/>
          </a:p>
          <a:p>
            <a:pPr indent="-342900" lvl="1" marL="914400" rtl="0" algn="l">
              <a:spcBef>
                <a:spcPts val="0"/>
              </a:spcBef>
              <a:spcAft>
                <a:spcPts val="0"/>
              </a:spcAft>
              <a:buSzPts val="1800"/>
              <a:buChar char="○"/>
            </a:pPr>
            <a:r>
              <a:rPr b="1" lang="en" sz="1800"/>
              <a:t>Primary memory (RAM)</a:t>
            </a:r>
            <a:br>
              <a:rPr b="1" lang="en" sz="1800"/>
            </a:br>
            <a:r>
              <a:rPr lang="en" sz="1800"/>
              <a:t>Holds instructions and data currently being used</a:t>
            </a:r>
            <a:endParaRPr sz="1800"/>
          </a:p>
          <a:p>
            <a:pPr indent="-342900" lvl="1" marL="914400" rtl="0" algn="l">
              <a:spcBef>
                <a:spcPts val="0"/>
              </a:spcBef>
              <a:spcAft>
                <a:spcPts val="0"/>
              </a:spcAft>
              <a:buSzPts val="1800"/>
              <a:buChar char="○"/>
            </a:pPr>
            <a:r>
              <a:rPr b="1" lang="en" sz="1800"/>
              <a:t>Input and output (I/O) devices</a:t>
            </a:r>
            <a:br>
              <a:rPr b="1" lang="en" sz="1800"/>
            </a:br>
            <a:r>
              <a:rPr lang="en" sz="1800"/>
              <a:t>Keyboard, pointing device, monitor, secondary storage</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Computer System Components</a:t>
            </a:r>
            <a:endParaRPr/>
          </a:p>
        </p:txBody>
      </p:sp>
      <p:sp>
        <p:nvSpPr>
          <p:cNvPr id="140" name="Google Shape;140;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a:t>
            </a:r>
            <a:r>
              <a:rPr lang="en"/>
              <a:t>ll computers consist of components (processor, memory, controllers, video) connected together with a </a:t>
            </a:r>
            <a:r>
              <a:rPr b="1" lang="en"/>
              <a:t>bus</a:t>
            </a:r>
            <a:r>
              <a:rPr lang="en"/>
              <a:t>. </a:t>
            </a:r>
            <a:endParaRPr/>
          </a:p>
        </p:txBody>
      </p:sp>
      <p:pic>
        <p:nvPicPr>
          <p:cNvPr id="141" name="Google Shape;141;p25"/>
          <p:cNvPicPr preferRelativeResize="0"/>
          <p:nvPr/>
        </p:nvPicPr>
        <p:blipFill>
          <a:blip r:embed="rId3">
            <a:alphaModFix/>
          </a:blip>
          <a:stretch>
            <a:fillRect/>
          </a:stretch>
        </p:blipFill>
        <p:spPr>
          <a:xfrm>
            <a:off x="681312" y="2036850"/>
            <a:ext cx="7781376" cy="3044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609600" y="171450"/>
            <a:ext cx="8229600" cy="514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ahoma"/>
              <a:buNone/>
            </a:pPr>
            <a:r>
              <a:rPr b="0" i="0" lang="en" sz="3600" u="none">
                <a:solidFill>
                  <a:schemeClr val="dk2"/>
                </a:solidFill>
                <a:latin typeface="Tahoma"/>
                <a:ea typeface="Tahoma"/>
                <a:cs typeface="Tahoma"/>
                <a:sym typeface="Tahoma"/>
              </a:rPr>
              <a:t>A typical PC system</a:t>
            </a:r>
            <a:endParaRPr/>
          </a:p>
        </p:txBody>
      </p:sp>
      <p:sp>
        <p:nvSpPr>
          <p:cNvPr id="147" name="Google Shape;147;p26"/>
          <p:cNvSpPr txBox="1"/>
          <p:nvPr/>
        </p:nvSpPr>
        <p:spPr>
          <a:xfrm>
            <a:off x="685800" y="4800600"/>
            <a:ext cx="1905000" cy="228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Tahoma"/>
              <a:buNone/>
            </a:pPr>
            <a:r>
              <a:rPr b="0" i="0" lang="en" sz="1000" u="none">
                <a:solidFill>
                  <a:schemeClr val="dk1"/>
                </a:solidFill>
                <a:latin typeface="Tahoma"/>
                <a:ea typeface="Tahoma"/>
                <a:cs typeface="Tahoma"/>
                <a:sym typeface="Tahoma"/>
              </a:rPr>
              <a:t>*</a:t>
            </a:r>
            <a:endParaRPr/>
          </a:p>
        </p:txBody>
      </p:sp>
      <p:sp>
        <p:nvSpPr>
          <p:cNvPr id="148" name="Google Shape;148;p26"/>
          <p:cNvSpPr txBox="1"/>
          <p:nvPr/>
        </p:nvSpPr>
        <p:spPr>
          <a:xfrm>
            <a:off x="6553200" y="4800600"/>
            <a:ext cx="1905000" cy="2286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Tahoma"/>
              <a:buNone/>
            </a:pPr>
            <a:fld id="{00000000-1234-1234-1234-123412341234}" type="slidenum">
              <a:rPr b="0" i="0" lang="en" sz="1000" u="none">
                <a:solidFill>
                  <a:schemeClr val="dk1"/>
                </a:solidFill>
                <a:latin typeface="Tahoma"/>
                <a:ea typeface="Tahoma"/>
                <a:cs typeface="Tahoma"/>
                <a:sym typeface="Tahoma"/>
              </a:rPr>
              <a:t>‹#›</a:t>
            </a:fld>
            <a:endParaRPr/>
          </a:p>
        </p:txBody>
      </p:sp>
      <p:pic>
        <p:nvPicPr>
          <p:cNvPr descr="fig_11_01.jpg" id="149" name="Google Shape;149;p26"/>
          <p:cNvPicPr preferRelativeResize="0"/>
          <p:nvPr/>
        </p:nvPicPr>
        <p:blipFill rotWithShape="1">
          <a:blip r:embed="rId3">
            <a:alphaModFix/>
          </a:blip>
          <a:srcRect b="0" l="0" r="0" t="0"/>
          <a:stretch/>
        </p:blipFill>
        <p:spPr>
          <a:xfrm>
            <a:off x="914400" y="800100"/>
            <a:ext cx="4114801" cy="1993106"/>
          </a:xfrm>
          <a:prstGeom prst="rect">
            <a:avLst/>
          </a:prstGeom>
          <a:noFill/>
          <a:ln>
            <a:noFill/>
          </a:ln>
        </p:spPr>
      </p:pic>
      <p:pic>
        <p:nvPicPr>
          <p:cNvPr descr="fig_11_03.jpg" id="150" name="Google Shape;150;p26"/>
          <p:cNvPicPr preferRelativeResize="0"/>
          <p:nvPr/>
        </p:nvPicPr>
        <p:blipFill rotWithShape="1">
          <a:blip r:embed="rId4">
            <a:alphaModFix/>
          </a:blip>
          <a:srcRect b="0" l="0" r="0" t="0"/>
          <a:stretch/>
        </p:blipFill>
        <p:spPr>
          <a:xfrm>
            <a:off x="2619375" y="2914650"/>
            <a:ext cx="4436268" cy="18859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609600" y="171450"/>
            <a:ext cx="8229600" cy="514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ahoma"/>
              <a:buNone/>
            </a:pPr>
            <a:r>
              <a:rPr b="0" i="0" lang="en" sz="3600" u="none">
                <a:solidFill>
                  <a:schemeClr val="dk2"/>
                </a:solidFill>
                <a:latin typeface="Tahoma"/>
                <a:ea typeface="Tahoma"/>
                <a:cs typeface="Tahoma"/>
                <a:sym typeface="Tahoma"/>
              </a:rPr>
              <a:t>The motherboard</a:t>
            </a:r>
            <a:endParaRPr/>
          </a:p>
        </p:txBody>
      </p:sp>
      <p:sp>
        <p:nvSpPr>
          <p:cNvPr id="156" name="Google Shape;156;p27"/>
          <p:cNvSpPr txBox="1"/>
          <p:nvPr/>
        </p:nvSpPr>
        <p:spPr>
          <a:xfrm>
            <a:off x="685800" y="4800600"/>
            <a:ext cx="1905000" cy="228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Tahoma"/>
              <a:buNone/>
            </a:pPr>
            <a:r>
              <a:rPr b="0" i="0" lang="en" sz="1000" u="none">
                <a:solidFill>
                  <a:schemeClr val="dk1"/>
                </a:solidFill>
                <a:latin typeface="Tahoma"/>
                <a:ea typeface="Tahoma"/>
                <a:cs typeface="Tahoma"/>
                <a:sym typeface="Tahoma"/>
              </a:rPr>
              <a:t>*</a:t>
            </a:r>
            <a:endParaRPr/>
          </a:p>
        </p:txBody>
      </p:sp>
      <p:sp>
        <p:nvSpPr>
          <p:cNvPr id="157" name="Google Shape;157;p27"/>
          <p:cNvSpPr txBox="1"/>
          <p:nvPr/>
        </p:nvSpPr>
        <p:spPr>
          <a:xfrm>
            <a:off x="3124200" y="4800600"/>
            <a:ext cx="28956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Tahoma"/>
              <a:buNone/>
            </a:pPr>
            <a:r>
              <a:rPr b="0" i="0" lang="en" sz="1000" u="none">
                <a:solidFill>
                  <a:schemeClr val="dk1"/>
                </a:solidFill>
                <a:latin typeface="Tahoma"/>
                <a:ea typeface="Tahoma"/>
                <a:cs typeface="Tahoma"/>
                <a:sym typeface="Tahoma"/>
              </a:rPr>
              <a:t>IT520 Modern Computer Systems</a:t>
            </a:r>
            <a:endParaRPr/>
          </a:p>
        </p:txBody>
      </p:sp>
      <p:sp>
        <p:nvSpPr>
          <p:cNvPr id="158" name="Google Shape;158;p27"/>
          <p:cNvSpPr txBox="1"/>
          <p:nvPr/>
        </p:nvSpPr>
        <p:spPr>
          <a:xfrm>
            <a:off x="6553200" y="4800600"/>
            <a:ext cx="1905000" cy="2286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Tahoma"/>
              <a:buNone/>
            </a:pPr>
            <a:fld id="{00000000-1234-1234-1234-123412341234}" type="slidenum">
              <a:rPr b="0" i="0" lang="en" sz="1000" u="none">
                <a:solidFill>
                  <a:schemeClr val="dk1"/>
                </a:solidFill>
                <a:latin typeface="Tahoma"/>
                <a:ea typeface="Tahoma"/>
                <a:cs typeface="Tahoma"/>
                <a:sym typeface="Tahoma"/>
              </a:rPr>
              <a:t>‹#›</a:t>
            </a:fld>
            <a:endParaRPr/>
          </a:p>
        </p:txBody>
      </p:sp>
      <p:pic>
        <p:nvPicPr>
          <p:cNvPr descr="fig_11_07.jpg" id="159" name="Google Shape;159;p27"/>
          <p:cNvPicPr preferRelativeResize="0"/>
          <p:nvPr/>
        </p:nvPicPr>
        <p:blipFill rotWithShape="1">
          <a:blip r:embed="rId3">
            <a:alphaModFix/>
          </a:blip>
          <a:srcRect b="0" l="0" r="0" t="0"/>
          <a:stretch/>
        </p:blipFill>
        <p:spPr>
          <a:xfrm>
            <a:off x="954087" y="742950"/>
            <a:ext cx="5685236" cy="3943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609600" y="171450"/>
            <a:ext cx="8229600" cy="514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ahoma"/>
              <a:buNone/>
            </a:pPr>
            <a:r>
              <a:rPr b="0" i="0" lang="en" sz="3600" u="none">
                <a:solidFill>
                  <a:schemeClr val="dk2"/>
                </a:solidFill>
                <a:latin typeface="Tahoma"/>
                <a:ea typeface="Tahoma"/>
                <a:cs typeface="Tahoma"/>
                <a:sym typeface="Tahoma"/>
              </a:rPr>
              <a:t>A typical desktop PC</a:t>
            </a:r>
            <a:endParaRPr/>
          </a:p>
        </p:txBody>
      </p:sp>
      <p:sp>
        <p:nvSpPr>
          <p:cNvPr id="165" name="Google Shape;165;p28"/>
          <p:cNvSpPr txBox="1"/>
          <p:nvPr/>
        </p:nvSpPr>
        <p:spPr>
          <a:xfrm>
            <a:off x="685800" y="4800600"/>
            <a:ext cx="1905000" cy="228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Tahoma"/>
              <a:buNone/>
            </a:pPr>
            <a:r>
              <a:rPr b="0" i="0" lang="en" sz="1000" u="none">
                <a:solidFill>
                  <a:schemeClr val="dk1"/>
                </a:solidFill>
                <a:latin typeface="Tahoma"/>
                <a:ea typeface="Tahoma"/>
                <a:cs typeface="Tahoma"/>
                <a:sym typeface="Tahoma"/>
              </a:rPr>
              <a:t>*</a:t>
            </a:r>
            <a:endParaRPr/>
          </a:p>
        </p:txBody>
      </p:sp>
      <p:sp>
        <p:nvSpPr>
          <p:cNvPr id="166" name="Google Shape;166;p28"/>
          <p:cNvSpPr txBox="1"/>
          <p:nvPr/>
        </p:nvSpPr>
        <p:spPr>
          <a:xfrm>
            <a:off x="3124200" y="4800600"/>
            <a:ext cx="28956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Tahoma"/>
              <a:buNone/>
            </a:pPr>
            <a:r>
              <a:rPr b="0" i="0" lang="en" sz="1000" u="none">
                <a:solidFill>
                  <a:schemeClr val="dk1"/>
                </a:solidFill>
                <a:latin typeface="Tahoma"/>
                <a:ea typeface="Tahoma"/>
                <a:cs typeface="Tahoma"/>
                <a:sym typeface="Tahoma"/>
              </a:rPr>
              <a:t>IT520 Modern Computer Systems</a:t>
            </a:r>
            <a:endParaRPr/>
          </a:p>
        </p:txBody>
      </p:sp>
      <p:sp>
        <p:nvSpPr>
          <p:cNvPr id="167" name="Google Shape;167;p28"/>
          <p:cNvSpPr txBox="1"/>
          <p:nvPr/>
        </p:nvSpPr>
        <p:spPr>
          <a:xfrm>
            <a:off x="6553200" y="4800600"/>
            <a:ext cx="1905000" cy="2286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Tahoma"/>
              <a:buNone/>
            </a:pPr>
            <a:fld id="{00000000-1234-1234-1234-123412341234}" type="slidenum">
              <a:rPr b="0" i="0" lang="en" sz="1000" u="none">
                <a:solidFill>
                  <a:schemeClr val="dk1"/>
                </a:solidFill>
                <a:latin typeface="Tahoma"/>
                <a:ea typeface="Tahoma"/>
                <a:cs typeface="Tahoma"/>
                <a:sym typeface="Tahoma"/>
              </a:rPr>
              <a:t>‹#›</a:t>
            </a:fld>
            <a:endParaRPr/>
          </a:p>
        </p:txBody>
      </p:sp>
      <p:pic>
        <p:nvPicPr>
          <p:cNvPr descr="fig_11_04.jpg" id="168" name="Google Shape;168;p28"/>
          <p:cNvPicPr preferRelativeResize="0"/>
          <p:nvPr/>
        </p:nvPicPr>
        <p:blipFill rotWithShape="1">
          <a:blip r:embed="rId3">
            <a:alphaModFix/>
          </a:blip>
          <a:srcRect b="0" l="0" r="0" t="0"/>
          <a:stretch/>
        </p:blipFill>
        <p:spPr>
          <a:xfrm>
            <a:off x="1836737" y="742950"/>
            <a:ext cx="4337446" cy="404574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609600" y="171450"/>
            <a:ext cx="8229600" cy="514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ahoma"/>
              <a:buNone/>
            </a:pPr>
            <a:r>
              <a:rPr lang="en" sz="3600">
                <a:solidFill>
                  <a:schemeClr val="dk2"/>
                </a:solidFill>
                <a:latin typeface="Tahoma"/>
                <a:ea typeface="Tahoma"/>
                <a:cs typeface="Tahoma"/>
                <a:sym typeface="Tahoma"/>
              </a:rPr>
              <a:t>Racks/Blades</a:t>
            </a:r>
            <a:endParaRPr/>
          </a:p>
        </p:txBody>
      </p:sp>
      <p:sp>
        <p:nvSpPr>
          <p:cNvPr id="174" name="Google Shape;174;p29"/>
          <p:cNvSpPr txBox="1"/>
          <p:nvPr/>
        </p:nvSpPr>
        <p:spPr>
          <a:xfrm>
            <a:off x="685800" y="4800600"/>
            <a:ext cx="1905000" cy="228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Tahoma"/>
              <a:buNone/>
            </a:pPr>
            <a:r>
              <a:rPr b="0" i="0" lang="en" sz="1000" u="none">
                <a:solidFill>
                  <a:schemeClr val="dk1"/>
                </a:solidFill>
                <a:latin typeface="Tahoma"/>
                <a:ea typeface="Tahoma"/>
                <a:cs typeface="Tahoma"/>
                <a:sym typeface="Tahoma"/>
              </a:rPr>
              <a:t>*</a:t>
            </a:r>
            <a:endParaRPr/>
          </a:p>
        </p:txBody>
      </p:sp>
      <p:sp>
        <p:nvSpPr>
          <p:cNvPr id="175" name="Google Shape;175;p29"/>
          <p:cNvSpPr txBox="1"/>
          <p:nvPr/>
        </p:nvSpPr>
        <p:spPr>
          <a:xfrm>
            <a:off x="6553200" y="4800600"/>
            <a:ext cx="1905000" cy="2286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Tahoma"/>
              <a:buNone/>
            </a:pPr>
            <a:fld id="{00000000-1234-1234-1234-123412341234}" type="slidenum">
              <a:rPr b="0" i="0" lang="en" sz="1000" u="none">
                <a:solidFill>
                  <a:schemeClr val="dk1"/>
                </a:solidFill>
                <a:latin typeface="Tahoma"/>
                <a:ea typeface="Tahoma"/>
                <a:cs typeface="Tahoma"/>
                <a:sym typeface="Tahoma"/>
              </a:rPr>
              <a:t>‹#›</a:t>
            </a:fld>
            <a:endParaRPr/>
          </a:p>
        </p:txBody>
      </p:sp>
      <p:pic>
        <p:nvPicPr>
          <p:cNvPr id="176" name="Google Shape;176;p29"/>
          <p:cNvPicPr preferRelativeResize="0"/>
          <p:nvPr/>
        </p:nvPicPr>
        <p:blipFill rotWithShape="1">
          <a:blip r:embed="rId3">
            <a:alphaModFix/>
          </a:blip>
          <a:srcRect b="0" l="0" r="0" t="0"/>
          <a:stretch/>
        </p:blipFill>
        <p:spPr>
          <a:xfrm>
            <a:off x="1295400" y="1428750"/>
            <a:ext cx="5242321" cy="2971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609600" y="171450"/>
            <a:ext cx="8229600" cy="514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Tahoma"/>
              <a:buNone/>
            </a:pPr>
            <a:r>
              <a:rPr b="0" i="0" lang="en" sz="3600" u="none">
                <a:solidFill>
                  <a:schemeClr val="dk2"/>
                </a:solidFill>
                <a:latin typeface="Tahoma"/>
                <a:ea typeface="Tahoma"/>
                <a:cs typeface="Tahoma"/>
                <a:sym typeface="Tahoma"/>
              </a:rPr>
              <a:t>More blade and rack images</a:t>
            </a:r>
            <a:endParaRPr/>
          </a:p>
        </p:txBody>
      </p:sp>
      <p:sp>
        <p:nvSpPr>
          <p:cNvPr id="182" name="Google Shape;182;p30"/>
          <p:cNvSpPr txBox="1"/>
          <p:nvPr/>
        </p:nvSpPr>
        <p:spPr>
          <a:xfrm>
            <a:off x="685800" y="4800600"/>
            <a:ext cx="1905000" cy="228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Tahoma"/>
              <a:buNone/>
            </a:pPr>
            <a:r>
              <a:rPr b="0" i="0" lang="en" sz="1000" u="none">
                <a:solidFill>
                  <a:schemeClr val="dk1"/>
                </a:solidFill>
                <a:latin typeface="Tahoma"/>
                <a:ea typeface="Tahoma"/>
                <a:cs typeface="Tahoma"/>
                <a:sym typeface="Tahoma"/>
              </a:rPr>
              <a:t>*</a:t>
            </a:r>
            <a:endParaRPr/>
          </a:p>
        </p:txBody>
      </p:sp>
      <p:sp>
        <p:nvSpPr>
          <p:cNvPr id="183" name="Google Shape;183;p30"/>
          <p:cNvSpPr txBox="1"/>
          <p:nvPr/>
        </p:nvSpPr>
        <p:spPr>
          <a:xfrm>
            <a:off x="6553200" y="4800600"/>
            <a:ext cx="1905000" cy="2286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Tahoma"/>
              <a:buNone/>
            </a:pPr>
            <a:fld id="{00000000-1234-1234-1234-123412341234}" type="slidenum">
              <a:rPr b="0" i="0" lang="en" sz="1000" u="none">
                <a:solidFill>
                  <a:schemeClr val="dk1"/>
                </a:solidFill>
                <a:latin typeface="Tahoma"/>
                <a:ea typeface="Tahoma"/>
                <a:cs typeface="Tahoma"/>
                <a:sym typeface="Tahoma"/>
              </a:rPr>
              <a:t>‹#›</a:t>
            </a:fld>
            <a:endParaRPr/>
          </a:p>
        </p:txBody>
      </p:sp>
      <p:pic>
        <p:nvPicPr>
          <p:cNvPr descr="fig_11_15.jpg" id="184" name="Google Shape;184;p30"/>
          <p:cNvPicPr preferRelativeResize="0"/>
          <p:nvPr>
            <p:ph idx="1" type="body"/>
          </p:nvPr>
        </p:nvPicPr>
        <p:blipFill rotWithShape="1">
          <a:blip r:embed="rId3">
            <a:alphaModFix/>
          </a:blip>
          <a:srcRect b="0" l="0" r="0" t="0"/>
          <a:stretch/>
        </p:blipFill>
        <p:spPr>
          <a:xfrm>
            <a:off x="2433637" y="742950"/>
            <a:ext cx="4581600" cy="4000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a:t>
            </a:r>
            <a:endParaRPr/>
          </a:p>
        </p:txBody>
      </p:sp>
      <p:sp>
        <p:nvSpPr>
          <p:cNvPr id="190" name="Google Shape;190;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Physically, a bus consists of many parallel wires, usually printed (in copper) on the main circuit board of the computer. </a:t>
            </a:r>
            <a:endParaRPr/>
          </a:p>
          <a:p>
            <a:pPr indent="0" lvl="0" marL="0" rtl="0" algn="l">
              <a:spcBef>
                <a:spcPts val="1600"/>
              </a:spcBef>
              <a:spcAft>
                <a:spcPts val="0"/>
              </a:spcAft>
              <a:buNone/>
            </a:pPr>
            <a:r>
              <a:rPr lang="en"/>
              <a:t>Data signals, clock signals, and control signals are sent on the bus back and forth between components. </a:t>
            </a:r>
            <a:endParaRPr/>
          </a:p>
          <a:p>
            <a:pPr indent="0" lvl="0" marL="0" rtl="0" algn="l">
              <a:spcBef>
                <a:spcPts val="1600"/>
              </a:spcBef>
              <a:spcAft>
                <a:spcPts val="0"/>
              </a:spcAft>
              <a:buNone/>
            </a:pPr>
            <a:r>
              <a:rPr lang="en"/>
              <a:t>A particular type of bus follows a carefully written standard that describes the signals that are carried on the wires and what the signals mean. </a:t>
            </a:r>
            <a:endParaRPr/>
          </a:p>
          <a:p>
            <a:pPr indent="0" lvl="0" marL="0" rtl="0" algn="l">
              <a:spcBef>
                <a:spcPts val="1600"/>
              </a:spcBef>
              <a:spcAft>
                <a:spcPts val="1600"/>
              </a:spcAft>
              <a:buNone/>
            </a:pPr>
            <a:r>
              <a:rPr lang="en"/>
              <a:t>The PCI standard (for example) describes the PCI bus used on most current PCs.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Processor Operations</a:t>
            </a:r>
            <a:endParaRPr/>
          </a:p>
        </p:txBody>
      </p:sp>
      <p:sp>
        <p:nvSpPr>
          <p:cNvPr id="196" name="Google Shape;196;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processor continuously executes the machine cycle, executing machine instructions one by one. </a:t>
            </a:r>
            <a:endParaRPr/>
          </a:p>
          <a:p>
            <a:pPr indent="0" lvl="0" marL="0" rtl="0" algn="l">
              <a:spcBef>
                <a:spcPts val="1600"/>
              </a:spcBef>
              <a:spcAft>
                <a:spcPts val="0"/>
              </a:spcAft>
              <a:buNone/>
            </a:pPr>
            <a:r>
              <a:rPr lang="en"/>
              <a:t>Most instructions are for an arithmetical, a logical, or a control operation. </a:t>
            </a:r>
            <a:endParaRPr/>
          </a:p>
          <a:p>
            <a:pPr indent="0" lvl="0" marL="0" rtl="0" algn="l">
              <a:spcBef>
                <a:spcPts val="1600"/>
              </a:spcBef>
              <a:spcAft>
                <a:spcPts val="0"/>
              </a:spcAft>
              <a:buNone/>
            </a:pPr>
            <a:r>
              <a:rPr lang="en"/>
              <a:t>A machine operation often involves access to main storage or involves an i/o controller. If so, the machine operation puts data and control signals on the bus, and (may) wait for data and control signals to return. </a:t>
            </a:r>
            <a:endParaRPr/>
          </a:p>
          <a:p>
            <a:pPr indent="0" lvl="0" marL="0" rtl="0" algn="l">
              <a:spcBef>
                <a:spcPts val="1600"/>
              </a:spcBef>
              <a:spcAft>
                <a:spcPts val="1600"/>
              </a:spcAft>
              <a:buNone/>
            </a:pPr>
            <a:r>
              <a:rPr lang="en"/>
              <a:t>Some machine operations take place entirely inside the processor (the bus is not involved). These operations are very fast.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History of Computers</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Computer - a</a:t>
            </a:r>
            <a:r>
              <a:rPr lang="en" sz="1400">
                <a:solidFill>
                  <a:srgbClr val="555555"/>
                </a:solidFill>
                <a:highlight>
                  <a:srgbClr val="FFFFFF"/>
                </a:highlight>
              </a:rPr>
              <a:t>ny programmable electronic device that can store, retrieve, and process data</a:t>
            </a:r>
            <a:endParaRPr sz="1400">
              <a:solidFill>
                <a:srgbClr val="555555"/>
              </a:solidFill>
              <a:highlight>
                <a:srgbClr val="FFFFFF"/>
              </a:highlight>
            </a:endParaRPr>
          </a:p>
          <a:p>
            <a:pPr indent="0" lvl="0" marL="0" rtl="0" algn="l">
              <a:spcBef>
                <a:spcPts val="1600"/>
              </a:spcBef>
              <a:spcAft>
                <a:spcPts val="0"/>
              </a:spcAft>
              <a:buClr>
                <a:schemeClr val="dk1"/>
              </a:buClr>
              <a:buSzPts val="1100"/>
              <a:buFont typeface="Arial"/>
              <a:buNone/>
            </a:pPr>
            <a:r>
              <a:rPr lang="en" sz="1050">
                <a:solidFill>
                  <a:srgbClr val="555555"/>
                </a:solidFill>
                <a:highlight>
                  <a:srgbClr val="FFFFFF"/>
                </a:highlight>
              </a:rPr>
              <a:t>In 1641, Blaise Pascal invents the first commercial calculator, a hand powered adding machine </a:t>
            </a:r>
            <a:endParaRPr sz="1050">
              <a:solidFill>
                <a:srgbClr val="555555"/>
              </a:solidFill>
              <a:highlight>
                <a:srgbClr val="FFFFFF"/>
              </a:highlight>
            </a:endParaRPr>
          </a:p>
          <a:p>
            <a:pPr indent="0" lvl="0" marL="0" rtl="0" algn="l">
              <a:spcBef>
                <a:spcPts val="1200"/>
              </a:spcBef>
              <a:spcAft>
                <a:spcPts val="0"/>
              </a:spcAft>
              <a:buNone/>
            </a:pPr>
            <a:r>
              <a:rPr lang="en" sz="1050">
                <a:solidFill>
                  <a:srgbClr val="555555"/>
                </a:solidFill>
                <a:highlight>
                  <a:srgbClr val="FFFFFF"/>
                </a:highlight>
              </a:rPr>
              <a:t>In 1946, ENIAC, based on John Von Neuman model completes.</a:t>
            </a:r>
            <a:endParaRPr sz="1050">
              <a:solidFill>
                <a:srgbClr val="555555"/>
              </a:solidFill>
              <a:highlight>
                <a:srgbClr val="FFFFFF"/>
              </a:highlight>
            </a:endParaRPr>
          </a:p>
          <a:p>
            <a:pPr indent="0" lvl="0" marL="0" rtl="0" algn="l">
              <a:spcBef>
                <a:spcPts val="1200"/>
              </a:spcBef>
              <a:spcAft>
                <a:spcPts val="0"/>
              </a:spcAft>
              <a:buClr>
                <a:schemeClr val="dk1"/>
              </a:buClr>
              <a:buSzPts val="1100"/>
              <a:buFont typeface="Arial"/>
              <a:buNone/>
            </a:pPr>
            <a:r>
              <a:rPr lang="en" sz="1050">
                <a:solidFill>
                  <a:srgbClr val="555555"/>
                </a:solidFill>
                <a:highlight>
                  <a:srgbClr val="FFFFFF"/>
                </a:highlight>
              </a:rPr>
              <a:t>in 1952, the first commercially successful scientific computer is IBM 701.</a:t>
            </a:r>
            <a:endParaRPr sz="1050">
              <a:solidFill>
                <a:srgbClr val="555555"/>
              </a:solidFill>
              <a:highlight>
                <a:srgbClr val="FFFFFF"/>
              </a:highlight>
            </a:endParaRPr>
          </a:p>
          <a:p>
            <a:pPr indent="0" lvl="0" marL="0" rtl="0" algn="l">
              <a:spcBef>
                <a:spcPts val="1200"/>
              </a:spcBef>
              <a:spcAft>
                <a:spcPts val="0"/>
              </a:spcAft>
              <a:buNone/>
            </a:pPr>
            <a:r>
              <a:rPr lang="en" sz="1050">
                <a:solidFill>
                  <a:srgbClr val="555555"/>
                </a:solidFill>
                <a:highlight>
                  <a:srgbClr val="FFFFFF"/>
                </a:highlight>
              </a:rPr>
              <a:t>A </a:t>
            </a:r>
            <a:r>
              <a:rPr b="1" lang="en" sz="1050">
                <a:solidFill>
                  <a:srgbClr val="555555"/>
                </a:solidFill>
                <a:highlight>
                  <a:srgbClr val="FFFFFF"/>
                </a:highlight>
              </a:rPr>
              <a:t>generation</a:t>
            </a:r>
            <a:r>
              <a:rPr lang="en" sz="1050">
                <a:solidFill>
                  <a:srgbClr val="555555"/>
                </a:solidFill>
                <a:highlight>
                  <a:srgbClr val="FFFFFF"/>
                </a:highlight>
              </a:rPr>
              <a:t> refers to the state of improvement in the development of a product. This term is also used in the different advancements of computer technology. With each generation, the circuitry has gotten smaller and more advanced than the previous generations before it. As a result of the miniaturization, the speed, power and memory of computers has proportionally increased. New discoveries are constantly being developed that affect the way we live, work and play. In terms of technological developments over time, </a:t>
            </a:r>
            <a:endParaRPr sz="1050">
              <a:solidFill>
                <a:srgbClr val="555555"/>
              </a:solidFill>
              <a:highlight>
                <a:srgbClr val="FFFFFF"/>
              </a:highlight>
            </a:endParaRPr>
          </a:p>
          <a:p>
            <a:pPr indent="0" lvl="0" marL="0" rtl="0" algn="l">
              <a:spcBef>
                <a:spcPts val="1200"/>
              </a:spcBef>
              <a:spcAft>
                <a:spcPts val="0"/>
              </a:spcAft>
              <a:buClr>
                <a:schemeClr val="dk1"/>
              </a:buClr>
              <a:buSzPts val="1100"/>
              <a:buFont typeface="Arial"/>
              <a:buNone/>
            </a:pPr>
            <a:r>
              <a:rPr lang="en" sz="1050">
                <a:solidFill>
                  <a:srgbClr val="555555"/>
                </a:solidFill>
                <a:highlight>
                  <a:srgbClr val="FFFFFF"/>
                </a:highlight>
              </a:rPr>
              <a:t>Computers have been broadly classed into five generations.</a:t>
            </a:r>
            <a:endParaRPr sz="1050">
              <a:solidFill>
                <a:srgbClr val="555555"/>
              </a:solidFill>
              <a:highlight>
                <a:srgbClr val="FFFFFF"/>
              </a:highlight>
            </a:endParaRPr>
          </a:p>
          <a:p>
            <a:pPr indent="0" lvl="0" marL="0" rtl="0" algn="l">
              <a:spcBef>
                <a:spcPts val="0"/>
              </a:spcBef>
              <a:spcAft>
                <a:spcPts val="1600"/>
              </a:spcAft>
              <a:buNone/>
            </a:pPr>
            <a:r>
              <a:t/>
            </a:r>
            <a:endParaRPr sz="1400">
              <a:solidFill>
                <a:srgbClr val="555555"/>
              </a:solidFill>
              <a:highlight>
                <a:srgbClr val="FFFFFF"/>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Input/output Controllers</a:t>
            </a:r>
            <a:endParaRPr/>
          </a:p>
        </p:txBody>
      </p:sp>
      <p:sp>
        <p:nvSpPr>
          <p:cNvPr id="202" name="Google Shape;202;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way in which devices connected to a bus cooperate is another part of a bus standard.</a:t>
            </a:r>
            <a:br>
              <a:rPr lang="en"/>
            </a:br>
            <a:br>
              <a:rPr lang="en"/>
            </a:br>
            <a:r>
              <a:rPr lang="en"/>
              <a:t>I</a:t>
            </a:r>
            <a:r>
              <a:rPr b="1" lang="en"/>
              <a:t>nput/output controllers</a:t>
            </a:r>
            <a:r>
              <a:rPr lang="en"/>
              <a:t> receive input and output requests from the central processor, and then send device-specific control signals to the device they control. They also manage the data flow to and from the device. This frees the central processor from involvement with the details of controlling each device. I/O controllers are needed only for those I/O devices that are part of the system.</a:t>
            </a:r>
            <a:br>
              <a:rPr lang="en"/>
            </a:br>
            <a:br>
              <a:rPr lang="en"/>
            </a:b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 controllers (cont.)</a:t>
            </a:r>
            <a:endParaRPr/>
          </a:p>
        </p:txBody>
      </p:sp>
      <p:sp>
        <p:nvSpPr>
          <p:cNvPr id="208" name="Google Shape;208;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Often the I/O controllers are part of the electronics on the main circuit board (the mother board) of the computer. Sometimes an uncommon device requires its own controller which must be plugged into a connector (an expansion slot) on the mother board.</a:t>
            </a:r>
            <a:br>
              <a:rPr lang="en"/>
            </a:br>
            <a:br>
              <a:rPr lang="en"/>
            </a:br>
            <a:r>
              <a:rPr lang="en"/>
              <a:t>I/O controllers are sometimes called device controllers. The software that directly interacts with a device controller is called a device driver. When you install a new device on your computer (say, a new graphics board) you must also install a device driver for it.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Memory</a:t>
            </a:r>
            <a:endParaRPr/>
          </a:p>
        </p:txBody>
      </p:sp>
      <p:sp>
        <p:nvSpPr>
          <p:cNvPr id="214" name="Google Shape;214;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n practice, data and instructions are often placed in different sections of memory, but this is a matter of software organization, not a hardware requirement. </a:t>
            </a:r>
            <a:endParaRPr/>
          </a:p>
          <a:p>
            <a:pPr indent="0" lvl="0" marL="0" rtl="0" algn="l">
              <a:spcBef>
                <a:spcPts val="1600"/>
              </a:spcBef>
              <a:spcAft>
                <a:spcPts val="1600"/>
              </a:spcAft>
              <a:buNone/>
            </a:pPr>
            <a:r>
              <a:rPr lang="en"/>
              <a:t>Also, most computers have special sections of memory that permanently hold programs (firmware stored in </a:t>
            </a:r>
            <a:r>
              <a:rPr b="1" lang="en"/>
              <a:t>ROM</a:t>
            </a:r>
            <a:r>
              <a:rPr lang="en"/>
              <a:t>), and other sections that are permanently used for special purposes.</a:t>
            </a:r>
            <a:br>
              <a:rPr lang="en"/>
            </a:br>
            <a:br>
              <a:rPr lang="en"/>
            </a:br>
            <a:r>
              <a:rPr b="1" lang="en"/>
              <a:t>Main memory</a:t>
            </a:r>
            <a:r>
              <a:rPr lang="en"/>
              <a:t> (also called main storage, or just memory) holds the </a:t>
            </a:r>
            <a:r>
              <a:rPr b="1" lang="en"/>
              <a:t>bit patterns</a:t>
            </a:r>
            <a:r>
              <a:rPr lang="en"/>
              <a:t> of </a:t>
            </a:r>
            <a:r>
              <a:rPr b="1" lang="en"/>
              <a:t>machine instructions</a:t>
            </a:r>
            <a:r>
              <a:rPr lang="en"/>
              <a:t> and the </a:t>
            </a:r>
            <a:r>
              <a:rPr b="1" lang="en"/>
              <a:t>bit patterns of data</a:t>
            </a:r>
            <a:r>
              <a:rPr lang="en"/>
              <a:t>. Memory chips and the electronics that controls them are concerned only with saving bit patterns and returning them when requested. </a:t>
            </a:r>
            <a:r>
              <a:rPr b="1" lang="en"/>
              <a:t>No distinction is made</a:t>
            </a:r>
            <a:r>
              <a:rPr lang="en"/>
              <a:t> between bit patterns that are intended as instructions and bit patterns that are intended as data.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Addresses</a:t>
            </a:r>
            <a:endParaRPr/>
          </a:p>
        </p:txBody>
      </p:sp>
      <p:sp>
        <p:nvSpPr>
          <p:cNvPr id="220" name="Google Shape;220;p36"/>
          <p:cNvSpPr txBox="1"/>
          <p:nvPr>
            <p:ph idx="1" type="body"/>
          </p:nvPr>
        </p:nvSpPr>
        <p:spPr>
          <a:xfrm>
            <a:off x="311700" y="1152475"/>
            <a:ext cx="6015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r>
              <a:rPr lang="en"/>
              <a:t>ach byte of main storage has an address. Most modern processors use 32-bit (2</a:t>
            </a:r>
            <a:r>
              <a:rPr baseline="30000" lang="en"/>
              <a:t>32</a:t>
            </a:r>
            <a:r>
              <a:rPr lang="en"/>
              <a:t>) or 64-bit(2</a:t>
            </a:r>
            <a:r>
              <a:rPr baseline="30000" lang="en"/>
              <a:t>64</a:t>
            </a:r>
            <a:r>
              <a:rPr lang="en"/>
              <a:t>) addresses Think of main storage as if it were an array.</a:t>
            </a:r>
            <a:endParaRPr/>
          </a:p>
          <a:p>
            <a:pPr indent="0" lvl="0" marL="0" rtl="0" algn="l">
              <a:spcBef>
                <a:spcPts val="1600"/>
              </a:spcBef>
              <a:spcAft>
                <a:spcPts val="0"/>
              </a:spcAft>
              <a:buNone/>
            </a:pPr>
            <a:r>
              <a:rPr lang="en"/>
              <a:t>byte[0x00000000 ... 0xFFFFFFFF] mainStorage;</a:t>
            </a:r>
            <a:br>
              <a:rPr lang="en"/>
            </a:br>
            <a:endParaRPr/>
          </a:p>
          <a:p>
            <a:pPr indent="0" lvl="0" marL="0" rtl="0" algn="l">
              <a:spcBef>
                <a:spcPts val="1600"/>
              </a:spcBef>
              <a:spcAft>
                <a:spcPts val="1600"/>
              </a:spcAft>
              <a:buNone/>
            </a:pPr>
            <a:r>
              <a:rPr lang="en"/>
              <a:t>A main storage address is an index into memory. A 32-bit address is the address of a </a:t>
            </a:r>
            <a:r>
              <a:rPr b="1" lang="en"/>
              <a:t>single byte</a:t>
            </a:r>
            <a:r>
              <a:rPr lang="en"/>
              <a:t>. Thirty-two wires of the bus contain an address (there are many more bus wires for timing and control).</a:t>
            </a:r>
            <a:br>
              <a:rPr lang="en"/>
            </a:br>
            <a:endParaRPr/>
          </a:p>
        </p:txBody>
      </p:sp>
      <p:pic>
        <p:nvPicPr>
          <p:cNvPr id="221" name="Google Shape;221;p36"/>
          <p:cNvPicPr preferRelativeResize="0"/>
          <p:nvPr/>
        </p:nvPicPr>
        <p:blipFill>
          <a:blip r:embed="rId3">
            <a:alphaModFix/>
          </a:blip>
          <a:stretch>
            <a:fillRect/>
          </a:stretch>
        </p:blipFill>
        <p:spPr>
          <a:xfrm>
            <a:off x="6278450" y="437925"/>
            <a:ext cx="2819725" cy="4420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Virtual Memory</a:t>
            </a:r>
            <a:endParaRPr/>
          </a:p>
        </p:txBody>
      </p:sp>
      <p:sp>
        <p:nvSpPr>
          <p:cNvPr id="227" name="Google Shape;227;p37"/>
          <p:cNvSpPr txBox="1"/>
          <p:nvPr>
            <p:ph idx="1" type="body"/>
          </p:nvPr>
        </p:nvSpPr>
        <p:spPr>
          <a:xfrm>
            <a:off x="311700" y="1017725"/>
            <a:ext cx="5550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32-bit address space can contain</a:t>
            </a:r>
            <a:r>
              <a:rPr lang="en"/>
              <a:t> 4 gigabytes of memory. Ideally, all of these memory locations would be implemented using memory chips (usually called </a:t>
            </a:r>
            <a:r>
              <a:rPr b="1" lang="en"/>
              <a:t>RAM</a:t>
            </a:r>
            <a:r>
              <a:rPr lang="en"/>
              <a:t>).</a:t>
            </a:r>
            <a:br>
              <a:rPr lang="en"/>
            </a:br>
            <a:r>
              <a:rPr lang="en"/>
              <a:t>On modern computers, the full address space is present no matter how much RAM has been installed. This is done by keeping some parts of the full address space on disk and some parts in RAM.</a:t>
            </a:r>
            <a:br>
              <a:rPr lang="en"/>
            </a:br>
            <a:br>
              <a:rPr lang="en"/>
            </a:br>
            <a:r>
              <a:rPr lang="en"/>
              <a:t>This method of providing the full address space by using a combination of RAM memory and the hard disk is called </a:t>
            </a:r>
            <a:r>
              <a:rPr b="1" lang="en"/>
              <a:t>virtual memory</a:t>
            </a:r>
            <a:r>
              <a:rPr lang="en"/>
              <a:t>. The word virtual means "appearing to exist, but not really there." </a:t>
            </a:r>
            <a:endParaRPr/>
          </a:p>
        </p:txBody>
      </p:sp>
      <p:pic>
        <p:nvPicPr>
          <p:cNvPr id="228" name="Google Shape;228;p37"/>
          <p:cNvPicPr preferRelativeResize="0"/>
          <p:nvPr/>
        </p:nvPicPr>
        <p:blipFill>
          <a:blip r:embed="rId3">
            <a:alphaModFix/>
          </a:blip>
          <a:stretch>
            <a:fillRect/>
          </a:stretch>
        </p:blipFill>
        <p:spPr>
          <a:xfrm>
            <a:off x="5982425" y="1373675"/>
            <a:ext cx="3082850" cy="2262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Cache Memory</a:t>
            </a:r>
            <a:endParaRPr/>
          </a:p>
        </p:txBody>
      </p:sp>
      <p:sp>
        <p:nvSpPr>
          <p:cNvPr id="234" name="Google Shape;234;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Disk access is slow compared to RAM access.</a:t>
            </a:r>
            <a:br>
              <a:rPr lang="en" sz="1400"/>
            </a:br>
            <a:br>
              <a:rPr lang="en" sz="1400"/>
            </a:br>
            <a:r>
              <a:rPr lang="en" sz="1400"/>
              <a:t>Computer systems also have </a:t>
            </a:r>
            <a:r>
              <a:rPr b="1" lang="en" sz="1400"/>
              <a:t>cache memory</a:t>
            </a:r>
            <a:r>
              <a:rPr lang="en" sz="1400"/>
              <a:t>. Cache memory is very fast RAM that is inside (or close to) the processor. It duplicates sections of main storage that are heavily used by the currently running programs. The processor does not have to use the system bus to get or store data in cache memory. Access to cache memory is much faster than to normal main memory.</a:t>
            </a:r>
            <a:br>
              <a:rPr lang="en" sz="1400"/>
            </a:br>
            <a:br>
              <a:rPr lang="en" sz="1400"/>
            </a:br>
            <a:r>
              <a:rPr lang="en" sz="1400"/>
              <a:t>Like virtual memory, cache memory is invisible to most programs. It is an electronic detail below the level of abstraction provided by assembly language. Hardware keeps cache up to date and in synch with main storage. Your programs are unaware that there is cache memory and virtual memory. They just see "main memory". Application programs don't contain instructions that say "store this in cache memory", or say "get this from virtual memory". They only refer to the contents of main memory at a particular address. The hardware makes sure that the program gets or stores the correct byte, no matter where it really is.</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IPO Model</a:t>
            </a:r>
            <a:endParaRPr/>
          </a:p>
        </p:txBody>
      </p:sp>
      <p:sp>
        <p:nvSpPr>
          <p:cNvPr id="240" name="Google Shape;240;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 done by computer systems is characterized by Input-Process-Output (IPO) Model:</a:t>
            </a:r>
            <a:endParaRPr/>
          </a:p>
          <a:p>
            <a:pPr indent="0" lvl="0" marL="0" rtl="0" algn="l">
              <a:lnSpc>
                <a:spcPct val="110000"/>
              </a:lnSpc>
              <a:spcBef>
                <a:spcPts val="1600"/>
              </a:spcBef>
              <a:spcAft>
                <a:spcPts val="0"/>
              </a:spcAft>
              <a:buClr>
                <a:schemeClr val="dk1"/>
              </a:buClr>
              <a:buSzPts val="1100"/>
              <a:buFont typeface="Arial"/>
              <a:buNone/>
            </a:pPr>
            <a:r>
              <a:rPr lang="en" sz="1200">
                <a:solidFill>
                  <a:schemeClr val="dk1"/>
                </a:solidFill>
              </a:rPr>
              <a:t>•</a:t>
            </a:r>
            <a:r>
              <a:rPr b="1" lang="en" sz="2000">
                <a:solidFill>
                  <a:srgbClr val="40458C"/>
                </a:solidFill>
              </a:rPr>
              <a:t>Input</a:t>
            </a:r>
            <a:r>
              <a:rPr lang="en" sz="2000">
                <a:solidFill>
                  <a:srgbClr val="40458C"/>
                </a:solidFill>
              </a:rPr>
              <a:t>: keyboard, mouse, </a:t>
            </a:r>
            <a:br>
              <a:rPr lang="en" sz="2000">
                <a:solidFill>
                  <a:srgbClr val="40458C"/>
                </a:solidFill>
              </a:rPr>
            </a:br>
            <a:r>
              <a:rPr lang="en" sz="2000">
                <a:solidFill>
                  <a:srgbClr val="40458C"/>
                </a:solidFill>
              </a:rPr>
              <a:t>touchscreen, scanner, microphone</a:t>
            </a:r>
            <a:endParaRPr sz="2000">
              <a:solidFill>
                <a:srgbClr val="40458C"/>
              </a:solidFill>
            </a:endParaRPr>
          </a:p>
          <a:p>
            <a:pPr indent="0" lvl="0" marL="0" rtl="0" algn="l">
              <a:lnSpc>
                <a:spcPct val="110000"/>
              </a:lnSpc>
              <a:spcBef>
                <a:spcPts val="1200"/>
              </a:spcBef>
              <a:spcAft>
                <a:spcPts val="0"/>
              </a:spcAft>
              <a:buClr>
                <a:schemeClr val="dk1"/>
              </a:buClr>
              <a:buSzPts val="1100"/>
              <a:buFont typeface="Arial"/>
              <a:buNone/>
            </a:pPr>
            <a:r>
              <a:rPr lang="en" sz="1200">
                <a:solidFill>
                  <a:schemeClr val="dk1"/>
                </a:solidFill>
              </a:rPr>
              <a:t>•</a:t>
            </a:r>
            <a:r>
              <a:rPr b="1" lang="en" sz="2000">
                <a:solidFill>
                  <a:srgbClr val="40458C"/>
                </a:solidFill>
              </a:rPr>
              <a:t>Processing</a:t>
            </a:r>
            <a:r>
              <a:rPr lang="en" sz="2000">
                <a:solidFill>
                  <a:srgbClr val="40458C"/>
                </a:solidFill>
              </a:rPr>
              <a:t>: CPU, coprocessors</a:t>
            </a:r>
            <a:endParaRPr sz="2000">
              <a:solidFill>
                <a:srgbClr val="40458C"/>
              </a:solidFill>
            </a:endParaRPr>
          </a:p>
          <a:p>
            <a:pPr indent="0" lvl="0" marL="0" rtl="0" algn="l">
              <a:lnSpc>
                <a:spcPct val="110000"/>
              </a:lnSpc>
              <a:spcBef>
                <a:spcPts val="1200"/>
              </a:spcBef>
              <a:spcAft>
                <a:spcPts val="0"/>
              </a:spcAft>
              <a:buClr>
                <a:schemeClr val="dk1"/>
              </a:buClr>
              <a:buSzPts val="1100"/>
              <a:buFont typeface="Arial"/>
              <a:buNone/>
            </a:pPr>
            <a:r>
              <a:rPr lang="en" sz="1200">
                <a:solidFill>
                  <a:schemeClr val="dk1"/>
                </a:solidFill>
              </a:rPr>
              <a:t>•</a:t>
            </a:r>
            <a:r>
              <a:rPr b="1" lang="en" sz="2000">
                <a:solidFill>
                  <a:srgbClr val="40458C"/>
                </a:solidFill>
              </a:rPr>
              <a:t>Output</a:t>
            </a:r>
            <a:r>
              <a:rPr lang="en" sz="2000">
                <a:solidFill>
                  <a:srgbClr val="40458C"/>
                </a:solidFill>
              </a:rPr>
              <a:t>: monitor, printer, speakers</a:t>
            </a:r>
            <a:endParaRPr sz="2000">
              <a:solidFill>
                <a:srgbClr val="40458C"/>
              </a:solidFill>
            </a:endParaRPr>
          </a:p>
          <a:p>
            <a:pPr indent="0" lvl="0" marL="0" rtl="0" algn="l">
              <a:lnSpc>
                <a:spcPct val="110000"/>
              </a:lnSpc>
              <a:spcBef>
                <a:spcPts val="1200"/>
              </a:spcBef>
              <a:spcAft>
                <a:spcPts val="0"/>
              </a:spcAft>
              <a:buClr>
                <a:schemeClr val="dk1"/>
              </a:buClr>
              <a:buSzPts val="1100"/>
              <a:buFont typeface="Arial"/>
              <a:buNone/>
            </a:pPr>
            <a:r>
              <a:rPr lang="en" sz="1200">
                <a:solidFill>
                  <a:schemeClr val="dk1"/>
                </a:solidFill>
              </a:rPr>
              <a:t>•</a:t>
            </a:r>
            <a:r>
              <a:rPr b="1" lang="en" sz="2000">
                <a:solidFill>
                  <a:srgbClr val="40458C"/>
                </a:solidFill>
              </a:rPr>
              <a:t>Storage</a:t>
            </a:r>
            <a:r>
              <a:rPr lang="en" sz="2000">
                <a:solidFill>
                  <a:srgbClr val="40458C"/>
                </a:solidFill>
              </a:rPr>
              <a:t>: RAM, hard drive, </a:t>
            </a:r>
            <a:br>
              <a:rPr lang="en" sz="2000">
                <a:solidFill>
                  <a:srgbClr val="40458C"/>
                </a:solidFill>
              </a:rPr>
            </a:br>
            <a:r>
              <a:rPr lang="en" sz="2000">
                <a:solidFill>
                  <a:srgbClr val="40458C"/>
                </a:solidFill>
              </a:rPr>
              <a:t>optical media, flash drives</a:t>
            </a:r>
            <a:endParaRPr sz="2000">
              <a:solidFill>
                <a:srgbClr val="40458C"/>
              </a:solidFill>
            </a:endParaRPr>
          </a:p>
          <a:p>
            <a:pPr indent="0" lvl="0" marL="0" rtl="0" algn="l">
              <a:spcBef>
                <a:spcPts val="0"/>
              </a:spcBef>
              <a:spcAft>
                <a:spcPts val="1600"/>
              </a:spcAft>
              <a:buNone/>
            </a:pPr>
            <a:br>
              <a:rPr lang="en"/>
            </a:br>
            <a:endParaRPr/>
          </a:p>
        </p:txBody>
      </p:sp>
      <p:pic>
        <p:nvPicPr>
          <p:cNvPr id="241" name="Google Shape;241;p39"/>
          <p:cNvPicPr preferRelativeResize="0"/>
          <p:nvPr/>
        </p:nvPicPr>
        <p:blipFill>
          <a:blip r:embed="rId3">
            <a:alphaModFix/>
          </a:blip>
          <a:stretch>
            <a:fillRect/>
          </a:stretch>
        </p:blipFill>
        <p:spPr>
          <a:xfrm>
            <a:off x="4508050" y="1824675"/>
            <a:ext cx="4535975" cy="2491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Von Neumann Machine</a:t>
            </a:r>
            <a:endParaRPr/>
          </a:p>
        </p:txBody>
      </p:sp>
      <p:sp>
        <p:nvSpPr>
          <p:cNvPr id="247" name="Google Shape;247;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von Neumann architecture—also known as the von Neumann model or Princeton architecture—is a computer architecture based on a 1945 description by the mathematician and physicist John von Neumann</a:t>
            </a:r>
            <a:endParaRPr/>
          </a:p>
          <a:p>
            <a:pPr indent="0" lvl="0" marL="0" rtl="0" algn="l">
              <a:spcBef>
                <a:spcPts val="1600"/>
              </a:spcBef>
              <a:spcAft>
                <a:spcPts val="0"/>
              </a:spcAft>
              <a:buNone/>
            </a:pPr>
            <a:r>
              <a:rPr lang="en"/>
              <a:t>The bytes that make up the machine instructions of a program are stored in main memory and fetched into the processor as needed. </a:t>
            </a:r>
            <a:endParaRPr/>
          </a:p>
          <a:p>
            <a:pPr indent="0" lvl="0" marL="0" rtl="0" algn="l">
              <a:spcBef>
                <a:spcPts val="1600"/>
              </a:spcBef>
              <a:spcAft>
                <a:spcPts val="1600"/>
              </a:spcAft>
              <a:buNone/>
            </a:pPr>
            <a:r>
              <a:rPr lang="en"/>
              <a:t>Data is also kept in main memory. Keeping both data and instructions in main memory is one of the characteristics of a </a:t>
            </a:r>
            <a:r>
              <a:rPr b="1" lang="en"/>
              <a:t>von Neumann</a:t>
            </a:r>
            <a:r>
              <a:rPr lang="en"/>
              <a:t> machine, the name for the basic design of most modern computers.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Von Neumann Components</a:t>
            </a:r>
            <a:endParaRPr/>
          </a:p>
        </p:txBody>
      </p:sp>
      <p:sp>
        <p:nvSpPr>
          <p:cNvPr id="253" name="Google Shape;253;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processing unit that contains an arithmetic logic unit and processor registers</a:t>
            </a:r>
            <a:endParaRPr/>
          </a:p>
          <a:p>
            <a:pPr indent="-342900" lvl="0" marL="457200" rtl="0" algn="l">
              <a:spcBef>
                <a:spcPts val="0"/>
              </a:spcBef>
              <a:spcAft>
                <a:spcPts val="0"/>
              </a:spcAft>
              <a:buSzPts val="1800"/>
              <a:buChar char="●"/>
            </a:pPr>
            <a:r>
              <a:rPr lang="en"/>
              <a:t>A control unit that contains an instruction register and program counter</a:t>
            </a:r>
            <a:endParaRPr/>
          </a:p>
          <a:p>
            <a:pPr indent="-342900" lvl="0" marL="457200" rtl="0" algn="l">
              <a:spcBef>
                <a:spcPts val="0"/>
              </a:spcBef>
              <a:spcAft>
                <a:spcPts val="0"/>
              </a:spcAft>
              <a:buSzPts val="1800"/>
              <a:buChar char="●"/>
            </a:pPr>
            <a:r>
              <a:rPr lang="en"/>
              <a:t>Memory that stores data and instructions</a:t>
            </a:r>
            <a:endParaRPr/>
          </a:p>
          <a:p>
            <a:pPr indent="-342900" lvl="0" marL="457200" rtl="0" algn="l">
              <a:spcBef>
                <a:spcPts val="0"/>
              </a:spcBef>
              <a:spcAft>
                <a:spcPts val="0"/>
              </a:spcAft>
              <a:buSzPts val="1800"/>
              <a:buChar char="●"/>
            </a:pPr>
            <a:r>
              <a:rPr lang="en"/>
              <a:t>External mass storage</a:t>
            </a:r>
            <a:endParaRPr/>
          </a:p>
          <a:p>
            <a:pPr indent="-342900" lvl="0" marL="457200" rtl="0" algn="l">
              <a:spcBef>
                <a:spcPts val="0"/>
              </a:spcBef>
              <a:spcAft>
                <a:spcPts val="0"/>
              </a:spcAft>
              <a:buSzPts val="1800"/>
              <a:buChar char="●"/>
            </a:pPr>
            <a:r>
              <a:rPr lang="en"/>
              <a:t>Input and output mechanisms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Von Neumann Architecture</a:t>
            </a:r>
            <a:endParaRPr/>
          </a:p>
        </p:txBody>
      </p:sp>
      <p:pic>
        <p:nvPicPr>
          <p:cNvPr id="259" name="Google Shape;259;p42"/>
          <p:cNvPicPr preferRelativeResize="0"/>
          <p:nvPr/>
        </p:nvPicPr>
        <p:blipFill>
          <a:blip r:embed="rId3">
            <a:alphaModFix/>
          </a:blip>
          <a:stretch>
            <a:fillRect/>
          </a:stretch>
        </p:blipFill>
        <p:spPr>
          <a:xfrm>
            <a:off x="1150125" y="1262100"/>
            <a:ext cx="6310542" cy="36487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Generation - 1940-1956</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050">
                <a:solidFill>
                  <a:srgbClr val="555555"/>
                </a:solidFill>
                <a:highlight>
                  <a:srgbClr val="FFFFFF"/>
                </a:highlight>
              </a:rPr>
              <a:t>The first computers used </a:t>
            </a:r>
            <a:r>
              <a:rPr b="1" lang="en" sz="1050">
                <a:solidFill>
                  <a:srgbClr val="555555"/>
                </a:solidFill>
                <a:highlight>
                  <a:srgbClr val="FFFFFF"/>
                </a:highlight>
              </a:rPr>
              <a:t>vacuum tubes </a:t>
            </a:r>
            <a:r>
              <a:rPr lang="en" sz="1050">
                <a:solidFill>
                  <a:srgbClr val="555555"/>
                </a:solidFill>
                <a:highlight>
                  <a:srgbClr val="FFFFFF"/>
                </a:highlight>
              </a:rPr>
              <a:t>for circuitry and </a:t>
            </a:r>
            <a:r>
              <a:rPr b="1" lang="en" sz="1050">
                <a:solidFill>
                  <a:srgbClr val="555555"/>
                </a:solidFill>
                <a:highlight>
                  <a:srgbClr val="FFFFFF"/>
                </a:highlight>
              </a:rPr>
              <a:t>magnetic drums</a:t>
            </a:r>
            <a:r>
              <a:rPr lang="en" sz="1050">
                <a:solidFill>
                  <a:srgbClr val="555555"/>
                </a:solidFill>
                <a:highlight>
                  <a:srgbClr val="FFFFFF"/>
                </a:highlight>
              </a:rPr>
              <a:t> for memory, and were often enormous, taking up </a:t>
            </a:r>
            <a:r>
              <a:rPr b="1" lang="en" sz="1050">
                <a:solidFill>
                  <a:srgbClr val="555555"/>
                </a:solidFill>
                <a:highlight>
                  <a:srgbClr val="FFFFFF"/>
                </a:highlight>
              </a:rPr>
              <a:t>entire rooms</a:t>
            </a:r>
            <a:r>
              <a:rPr lang="en" sz="1050">
                <a:solidFill>
                  <a:srgbClr val="555555"/>
                </a:solidFill>
                <a:highlight>
                  <a:srgbClr val="FFFFFF"/>
                </a:highlight>
              </a:rPr>
              <a:t>. </a:t>
            </a:r>
            <a:endParaRPr sz="1050">
              <a:solidFill>
                <a:srgbClr val="555555"/>
              </a:solidFill>
              <a:highlight>
                <a:srgbClr val="FFFFFF"/>
              </a:highlight>
            </a:endParaRPr>
          </a:p>
          <a:p>
            <a:pPr indent="0" lvl="0" marL="0" rtl="0" algn="l">
              <a:spcBef>
                <a:spcPts val="1200"/>
              </a:spcBef>
              <a:spcAft>
                <a:spcPts val="0"/>
              </a:spcAft>
              <a:buNone/>
            </a:pPr>
            <a:r>
              <a:rPr lang="en" sz="1050">
                <a:solidFill>
                  <a:srgbClr val="555555"/>
                </a:solidFill>
                <a:highlight>
                  <a:srgbClr val="FFFFFF"/>
                </a:highlight>
              </a:rPr>
              <a:t>They were very expensive to operate and in addition to using a great deal of electricity, they generated a lot of heat, which was often the cause of malfunctions. First generation computers relied on </a:t>
            </a:r>
            <a:r>
              <a:rPr b="1" lang="en" sz="1050">
                <a:solidFill>
                  <a:srgbClr val="555555"/>
                </a:solidFill>
                <a:highlight>
                  <a:srgbClr val="FFFFFF"/>
                </a:highlight>
              </a:rPr>
              <a:t>machine language</a:t>
            </a:r>
            <a:r>
              <a:rPr lang="en" sz="1050">
                <a:solidFill>
                  <a:srgbClr val="555555"/>
                </a:solidFill>
                <a:highlight>
                  <a:srgbClr val="FFFFFF"/>
                </a:highlight>
              </a:rPr>
              <a:t> to perform operations, and they could only solve one problem at a time. </a:t>
            </a:r>
            <a:endParaRPr sz="1050">
              <a:solidFill>
                <a:srgbClr val="555555"/>
              </a:solidFill>
              <a:highlight>
                <a:srgbClr val="FFFFFF"/>
              </a:highlight>
            </a:endParaRPr>
          </a:p>
          <a:p>
            <a:pPr indent="0" lvl="0" marL="0" rtl="0" algn="l">
              <a:spcBef>
                <a:spcPts val="1200"/>
              </a:spcBef>
              <a:spcAft>
                <a:spcPts val="0"/>
              </a:spcAft>
              <a:buClr>
                <a:schemeClr val="dk1"/>
              </a:buClr>
              <a:buSzPts val="1100"/>
              <a:buFont typeface="Arial"/>
              <a:buNone/>
            </a:pPr>
            <a:r>
              <a:rPr lang="en" sz="1050">
                <a:solidFill>
                  <a:srgbClr val="555555"/>
                </a:solidFill>
                <a:highlight>
                  <a:srgbClr val="FFFFFF"/>
                </a:highlight>
              </a:rPr>
              <a:t>Input was based on </a:t>
            </a:r>
            <a:r>
              <a:rPr b="1" lang="en" sz="1050">
                <a:solidFill>
                  <a:srgbClr val="555555"/>
                </a:solidFill>
                <a:highlight>
                  <a:srgbClr val="FFFFFF"/>
                </a:highlight>
              </a:rPr>
              <a:t>punched cards and paper tape</a:t>
            </a:r>
            <a:r>
              <a:rPr lang="en" sz="1050">
                <a:solidFill>
                  <a:srgbClr val="555555"/>
                </a:solidFill>
                <a:highlight>
                  <a:srgbClr val="FFFFFF"/>
                </a:highlight>
              </a:rPr>
              <a:t>, and output was displayed on </a:t>
            </a:r>
            <a:r>
              <a:rPr b="1" lang="en" sz="1050">
                <a:solidFill>
                  <a:srgbClr val="555555"/>
                </a:solidFill>
                <a:highlight>
                  <a:srgbClr val="FFFFFF"/>
                </a:highlight>
              </a:rPr>
              <a:t>printouts</a:t>
            </a:r>
            <a:r>
              <a:rPr lang="en" sz="1050">
                <a:solidFill>
                  <a:srgbClr val="555555"/>
                </a:solidFill>
                <a:highlight>
                  <a:srgbClr val="FFFFFF"/>
                </a:highlight>
              </a:rPr>
              <a:t>.</a:t>
            </a:r>
            <a:endParaRPr sz="1050">
              <a:solidFill>
                <a:srgbClr val="555555"/>
              </a:solidFill>
              <a:highlight>
                <a:srgbClr val="FFFFFF"/>
              </a:highlight>
            </a:endParaRPr>
          </a:p>
          <a:p>
            <a:pPr indent="0" lvl="0" marL="0" rtl="0" algn="l">
              <a:spcBef>
                <a:spcPts val="1200"/>
              </a:spcBef>
              <a:spcAft>
                <a:spcPts val="0"/>
              </a:spcAft>
              <a:buClr>
                <a:schemeClr val="dk1"/>
              </a:buClr>
              <a:buSzPts val="1100"/>
              <a:buFont typeface="Arial"/>
              <a:buNone/>
            </a:pPr>
            <a:r>
              <a:rPr lang="en" sz="1050">
                <a:solidFill>
                  <a:srgbClr val="555555"/>
                </a:solidFill>
                <a:highlight>
                  <a:srgbClr val="FFFFFF"/>
                </a:highlight>
              </a:rPr>
              <a:t>The computers UNIVAC , ENIAC of the US and BESEM of the former Soviet Union are examples of first-generation computing devices</a:t>
            </a:r>
            <a:endParaRPr sz="1050">
              <a:solidFill>
                <a:srgbClr val="555555"/>
              </a:solidFill>
              <a:highlight>
                <a:srgbClr val="FFFFFF"/>
              </a:highlight>
            </a:endParaRPr>
          </a:p>
          <a:p>
            <a:pPr indent="0" lvl="0" marL="0" rtl="0" algn="l">
              <a:spcBef>
                <a:spcPts val="0"/>
              </a:spcBef>
              <a:spcAft>
                <a:spcPts val="1600"/>
              </a:spcAft>
              <a:buNone/>
            </a:pPr>
            <a:r>
              <a:t/>
            </a:r>
            <a:endParaRPr/>
          </a:p>
        </p:txBody>
      </p:sp>
      <p:pic>
        <p:nvPicPr>
          <p:cNvPr id="75" name="Google Shape;75;p16"/>
          <p:cNvPicPr preferRelativeResize="0"/>
          <p:nvPr/>
        </p:nvPicPr>
        <p:blipFill>
          <a:blip r:embed="rId3">
            <a:alphaModFix/>
          </a:blip>
          <a:stretch>
            <a:fillRect/>
          </a:stretch>
        </p:blipFill>
        <p:spPr>
          <a:xfrm>
            <a:off x="5503325" y="2933350"/>
            <a:ext cx="3097400" cy="2177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Central processing unit</a:t>
            </a:r>
            <a:endParaRPr/>
          </a:p>
        </p:txBody>
      </p:sp>
      <p:sp>
        <p:nvSpPr>
          <p:cNvPr id="265" name="Google Shape;265;p43"/>
          <p:cNvSpPr txBox="1"/>
          <p:nvPr>
            <p:ph idx="1" type="body"/>
          </p:nvPr>
        </p:nvSpPr>
        <p:spPr>
          <a:xfrm>
            <a:off x="311700" y="1152475"/>
            <a:ext cx="4508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central processing unit (CPU), also called a central processor or main processor, is the electronic circuitry within a computer that carries out the instructions of a computer program by performing the basic arithmetic, logic, controlling, and input/output (I/O) operations specified by the instructions. </a:t>
            </a:r>
            <a:endParaRPr/>
          </a:p>
          <a:p>
            <a:pPr indent="0" lvl="0" marL="0" rtl="0" algn="l">
              <a:spcBef>
                <a:spcPts val="1600"/>
              </a:spcBef>
              <a:spcAft>
                <a:spcPts val="1600"/>
              </a:spcAft>
              <a:buNone/>
            </a:pPr>
            <a:r>
              <a:rPr lang="en"/>
              <a:t>Most modern CPUs are microprocessors, meaning they are contained on a single integrated circuit (IC) chip.</a:t>
            </a:r>
            <a:endParaRPr/>
          </a:p>
        </p:txBody>
      </p:sp>
      <p:pic>
        <p:nvPicPr>
          <p:cNvPr id="266" name="Google Shape;266;p43"/>
          <p:cNvPicPr preferRelativeResize="0"/>
          <p:nvPr/>
        </p:nvPicPr>
        <p:blipFill>
          <a:blip r:embed="rId3">
            <a:alphaModFix/>
          </a:blip>
          <a:stretch>
            <a:fillRect/>
          </a:stretch>
        </p:blipFill>
        <p:spPr>
          <a:xfrm>
            <a:off x="6644375" y="184875"/>
            <a:ext cx="2304299" cy="1884949"/>
          </a:xfrm>
          <a:prstGeom prst="rect">
            <a:avLst/>
          </a:prstGeom>
          <a:noFill/>
          <a:ln>
            <a:noFill/>
          </a:ln>
        </p:spPr>
      </p:pic>
      <p:pic>
        <p:nvPicPr>
          <p:cNvPr id="267" name="Google Shape;267;p43"/>
          <p:cNvPicPr preferRelativeResize="0"/>
          <p:nvPr/>
        </p:nvPicPr>
        <p:blipFill>
          <a:blip r:embed="rId4">
            <a:alphaModFix/>
          </a:blip>
          <a:stretch>
            <a:fillRect/>
          </a:stretch>
        </p:blipFill>
        <p:spPr>
          <a:xfrm>
            <a:off x="6699000" y="2523499"/>
            <a:ext cx="2095500" cy="1714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Registers</a:t>
            </a:r>
            <a:endParaRPr/>
          </a:p>
        </p:txBody>
      </p:sp>
      <p:sp>
        <p:nvSpPr>
          <p:cNvPr id="273" name="Google Shape;273;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processor register is a quickly accessible location available to a computer's central processing unit (CPU).</a:t>
            </a:r>
            <a:endParaRPr/>
          </a:p>
          <a:p>
            <a:pPr indent="0" lvl="0" marL="0" rtl="0" algn="l">
              <a:spcBef>
                <a:spcPts val="1600"/>
              </a:spcBef>
              <a:spcAft>
                <a:spcPts val="0"/>
              </a:spcAft>
              <a:buNone/>
            </a:pPr>
            <a:r>
              <a:rPr lang="en"/>
              <a:t>load data from a larger memory into registers where it is used for arithmetic operations and is manipulated or tested by machine instructions. Manipulated data is then often stored back to main memory, either by the same instruction or by a subsequent one.</a:t>
            </a:r>
            <a:endParaRPr/>
          </a:p>
          <a:p>
            <a:pPr indent="0" lvl="0" marL="0" rtl="0" algn="l">
              <a:spcBef>
                <a:spcPts val="1600"/>
              </a:spcBef>
              <a:spcAft>
                <a:spcPts val="0"/>
              </a:spcAft>
              <a:buNone/>
            </a:pPr>
            <a:r>
              <a:rPr lang="en"/>
              <a:t>Registers are normally measured by the number of bits they can hold, for example, an "8-bit register", "32-bit register" or a "64-bit register"</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 Unit</a:t>
            </a:r>
            <a:endParaRPr/>
          </a:p>
        </p:txBody>
      </p:sp>
      <p:sp>
        <p:nvSpPr>
          <p:cNvPr id="279" name="Google Shape;279;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control unit (CU) is a component of a computer's central processing unit (CPU) that directs the operation of the processor. It tells the computer's memory, arithmetic and logic unit and input and output devices how to respond to the instructions that have been sent to the processor.</a:t>
            </a:r>
            <a:endParaRPr/>
          </a:p>
          <a:p>
            <a:pPr indent="0" lvl="0" marL="0" rtl="0" algn="l">
              <a:spcBef>
                <a:spcPts val="1600"/>
              </a:spcBef>
              <a:spcAft>
                <a:spcPts val="0"/>
              </a:spcAft>
              <a:buNone/>
            </a:pPr>
            <a:r>
              <a:rPr lang="en"/>
              <a:t>Contains:</a:t>
            </a:r>
            <a:endParaRPr/>
          </a:p>
          <a:p>
            <a:pPr indent="-342900" lvl="0" marL="457200" rtl="0" algn="l">
              <a:spcBef>
                <a:spcPts val="1600"/>
              </a:spcBef>
              <a:spcAft>
                <a:spcPts val="0"/>
              </a:spcAft>
              <a:buSzPts val="1800"/>
              <a:buChar char="-"/>
            </a:pPr>
            <a:r>
              <a:rPr b="1" lang="en"/>
              <a:t>Instruction Register (IR)</a:t>
            </a:r>
            <a:r>
              <a:rPr lang="en"/>
              <a:t> part of a CPU's control unit that holds the instruction currently being executed or decoded</a:t>
            </a:r>
            <a:endParaRPr/>
          </a:p>
          <a:p>
            <a:pPr indent="-342900" lvl="0" marL="457200" rtl="0" algn="l">
              <a:spcBef>
                <a:spcPts val="0"/>
              </a:spcBef>
              <a:spcAft>
                <a:spcPts val="0"/>
              </a:spcAft>
              <a:buSzPts val="1800"/>
              <a:buChar char="-"/>
            </a:pPr>
            <a:r>
              <a:rPr b="1" lang="en"/>
              <a:t>Program Counter (PC) </a:t>
            </a:r>
            <a:r>
              <a:rPr lang="en"/>
              <a:t>is a processor register that indicates where a computer is in its program sequence</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a:t>Arithmetic Logic Unit (ALU)</a:t>
            </a:r>
            <a:endParaRPr/>
          </a:p>
        </p:txBody>
      </p:sp>
      <p:sp>
        <p:nvSpPr>
          <p:cNvPr id="285" name="Google Shape;285;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arithmetic logic unit (</a:t>
            </a:r>
            <a:r>
              <a:rPr b="1" lang="en"/>
              <a:t>ALU</a:t>
            </a:r>
            <a:r>
              <a:rPr lang="en"/>
              <a:t>) is a combinational digital electronic circuit that performs arithmetic and bitwise operations on integer binary numbers. </a:t>
            </a:r>
            <a:endParaRPr/>
          </a:p>
          <a:p>
            <a:pPr indent="0" lvl="0" marL="0" rtl="0" algn="l">
              <a:spcBef>
                <a:spcPts val="1600"/>
              </a:spcBef>
              <a:spcAft>
                <a:spcPts val="0"/>
              </a:spcAft>
              <a:buNone/>
            </a:pPr>
            <a:r>
              <a:rPr lang="en"/>
              <a:t>This is in contrast to a floating-point unit (</a:t>
            </a:r>
            <a:r>
              <a:rPr b="1" lang="en"/>
              <a:t>FPU</a:t>
            </a:r>
            <a:r>
              <a:rPr lang="en"/>
              <a:t>), which operates on floating point numbers. </a:t>
            </a:r>
            <a:endParaRPr/>
          </a:p>
          <a:p>
            <a:pPr indent="0" lvl="0" marL="0" rtl="0" algn="l">
              <a:spcBef>
                <a:spcPts val="1600"/>
              </a:spcBef>
              <a:spcAft>
                <a:spcPts val="1600"/>
              </a:spcAft>
              <a:buNone/>
            </a:pPr>
            <a:r>
              <a:rPr lang="en"/>
              <a:t>An ALU is a fundamental building block of many types of computing circuits, including the central processing unit (CPU) of computers, FPUs, and graphics processing units (</a:t>
            </a:r>
            <a:r>
              <a:rPr b="1" lang="en"/>
              <a:t>GPUs</a:t>
            </a:r>
            <a:r>
              <a:rPr lang="en"/>
              <a:t>). A single CPU, FPU or GPU may contain multiple ALUs.</a:t>
            </a:r>
            <a:br>
              <a:rPr lang="en"/>
            </a:br>
            <a:br>
              <a:rPr lang="en"/>
            </a:b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ALU Operations</a:t>
            </a:r>
            <a:endParaRPr/>
          </a:p>
        </p:txBody>
      </p:sp>
      <p:sp>
        <p:nvSpPr>
          <p:cNvPr id="291" name="Google Shape;291;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inputs to an ALU are the data to be operated on, called </a:t>
            </a:r>
            <a:r>
              <a:rPr b="1" lang="en"/>
              <a:t>operands</a:t>
            </a:r>
            <a:r>
              <a:rPr lang="en"/>
              <a:t>, and a code indicating the operation to be performed; the ALU's output is the result of the performed operation. </a:t>
            </a:r>
            <a:endParaRPr/>
          </a:p>
          <a:p>
            <a:pPr indent="0" lvl="0" marL="0" rtl="0" algn="l">
              <a:spcBef>
                <a:spcPts val="1600"/>
              </a:spcBef>
              <a:spcAft>
                <a:spcPts val="1600"/>
              </a:spcAft>
              <a:buNone/>
            </a:pPr>
            <a:r>
              <a:rPr lang="en"/>
              <a:t>In many designs, the ALU also has status inputs or outputs, or both, which convey information about a previous operation or the current operation, respectively, between the ALU and external status registers.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ALU Operations (Cont.)</a:t>
            </a:r>
            <a:endParaRPr/>
          </a:p>
        </p:txBody>
      </p:sp>
      <p:sp>
        <p:nvSpPr>
          <p:cNvPr id="297" name="Google Shape;297;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8" name="Google Shape;298;p48"/>
          <p:cNvPicPr preferRelativeResize="0"/>
          <p:nvPr/>
        </p:nvPicPr>
        <p:blipFill>
          <a:blip r:embed="rId3">
            <a:alphaModFix/>
          </a:blip>
          <a:stretch>
            <a:fillRect/>
          </a:stretch>
        </p:blipFill>
        <p:spPr>
          <a:xfrm>
            <a:off x="1001525" y="1152476"/>
            <a:ext cx="6880524" cy="37976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ALU Operations</a:t>
            </a:r>
            <a:endParaRPr/>
          </a:p>
        </p:txBody>
      </p:sp>
      <p:sp>
        <p:nvSpPr>
          <p:cNvPr id="304" name="Google Shape;304;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Arithmetic</a:t>
            </a:r>
            <a:endParaRPr sz="2400"/>
          </a:p>
          <a:p>
            <a:pPr indent="-381000" lvl="1" marL="914400" rtl="0" algn="l">
              <a:spcBef>
                <a:spcPts val="0"/>
              </a:spcBef>
              <a:spcAft>
                <a:spcPts val="0"/>
              </a:spcAft>
              <a:buSzPts val="2400"/>
              <a:buChar char="○"/>
            </a:pPr>
            <a:r>
              <a:rPr lang="en" sz="2400"/>
              <a:t>Add, Subtract, negate (two's complement)</a:t>
            </a:r>
            <a:endParaRPr sz="2400"/>
          </a:p>
          <a:p>
            <a:pPr indent="-381000" lvl="0" marL="457200" rtl="0" algn="l">
              <a:spcBef>
                <a:spcPts val="0"/>
              </a:spcBef>
              <a:spcAft>
                <a:spcPts val="0"/>
              </a:spcAft>
              <a:buSzPts val="2400"/>
              <a:buChar char="●"/>
            </a:pPr>
            <a:r>
              <a:rPr lang="en" sz="2400"/>
              <a:t>Bitwise Logical</a:t>
            </a:r>
            <a:endParaRPr sz="2400"/>
          </a:p>
          <a:p>
            <a:pPr indent="-381000" lvl="1" marL="914400" rtl="0" algn="l">
              <a:spcBef>
                <a:spcPts val="0"/>
              </a:spcBef>
              <a:spcAft>
                <a:spcPts val="0"/>
              </a:spcAft>
              <a:buSzPts val="2400"/>
              <a:buChar char="○"/>
            </a:pPr>
            <a:r>
              <a:rPr lang="en" sz="2400"/>
              <a:t>And, Or, XOR, invert (one's complement)</a:t>
            </a:r>
            <a:endParaRPr sz="2400"/>
          </a:p>
          <a:p>
            <a:pPr indent="-381000" lvl="0" marL="457200" rtl="0" algn="l">
              <a:spcBef>
                <a:spcPts val="0"/>
              </a:spcBef>
              <a:spcAft>
                <a:spcPts val="0"/>
              </a:spcAft>
              <a:buSzPts val="2400"/>
              <a:buChar char="●"/>
            </a:pPr>
            <a:r>
              <a:rPr lang="en" sz="2400"/>
              <a:t>Bit shift</a:t>
            </a:r>
            <a:endParaRPr sz="2400"/>
          </a:p>
          <a:p>
            <a:pPr indent="-381000" lvl="1" marL="914400" rtl="0" algn="l">
              <a:spcBef>
                <a:spcPts val="0"/>
              </a:spcBef>
              <a:spcAft>
                <a:spcPts val="0"/>
              </a:spcAft>
              <a:buSzPts val="2400"/>
              <a:buChar char="○"/>
            </a:pPr>
            <a:r>
              <a:rPr lang="en" sz="2400"/>
              <a:t>Left, Right</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Generation - 1956-1963</a:t>
            </a:r>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050">
                <a:solidFill>
                  <a:srgbClr val="555555"/>
                </a:solidFill>
                <a:highlight>
                  <a:srgbClr val="FFFFFF"/>
                </a:highlight>
              </a:rPr>
              <a:t>Transistors </a:t>
            </a:r>
            <a:r>
              <a:rPr lang="en" sz="1050">
                <a:solidFill>
                  <a:srgbClr val="555555"/>
                </a:solidFill>
                <a:highlight>
                  <a:srgbClr val="FFFFFF"/>
                </a:highlight>
              </a:rPr>
              <a:t>replaced vacuum tubes and ushered in the second generation of computers. </a:t>
            </a:r>
            <a:endParaRPr sz="1050">
              <a:solidFill>
                <a:srgbClr val="555555"/>
              </a:solidFill>
              <a:highlight>
                <a:srgbClr val="FFFFFF"/>
              </a:highlight>
            </a:endParaRPr>
          </a:p>
          <a:p>
            <a:pPr indent="0" lvl="0" marL="0" rtl="0" algn="l">
              <a:spcBef>
                <a:spcPts val="1200"/>
              </a:spcBef>
              <a:spcAft>
                <a:spcPts val="0"/>
              </a:spcAft>
              <a:buNone/>
            </a:pPr>
            <a:r>
              <a:rPr lang="en" sz="1050">
                <a:solidFill>
                  <a:srgbClr val="555555"/>
                </a:solidFill>
                <a:highlight>
                  <a:srgbClr val="FFFFFF"/>
                </a:highlight>
              </a:rPr>
              <a:t>Computers become smaller, faster, cheaper, more energy-efficient and more reliable than their first-generation predecessors. Second-generation computers still relied on </a:t>
            </a:r>
            <a:r>
              <a:rPr b="1" lang="en" sz="1050">
                <a:solidFill>
                  <a:srgbClr val="555555"/>
                </a:solidFill>
                <a:highlight>
                  <a:srgbClr val="FFFFFF"/>
                </a:highlight>
              </a:rPr>
              <a:t>punched cards</a:t>
            </a:r>
            <a:r>
              <a:rPr lang="en" sz="1050">
                <a:solidFill>
                  <a:srgbClr val="555555"/>
                </a:solidFill>
                <a:highlight>
                  <a:srgbClr val="FFFFFF"/>
                </a:highlight>
              </a:rPr>
              <a:t> for input and printouts for output. </a:t>
            </a:r>
            <a:endParaRPr sz="1050">
              <a:solidFill>
                <a:srgbClr val="555555"/>
              </a:solidFill>
              <a:highlight>
                <a:srgbClr val="FFFFFF"/>
              </a:highlight>
            </a:endParaRPr>
          </a:p>
          <a:p>
            <a:pPr indent="0" lvl="0" marL="0" rtl="0" algn="l">
              <a:spcBef>
                <a:spcPts val="1200"/>
              </a:spcBef>
              <a:spcAft>
                <a:spcPts val="0"/>
              </a:spcAft>
              <a:buClr>
                <a:schemeClr val="dk1"/>
              </a:buClr>
              <a:buSzPts val="1100"/>
              <a:buFont typeface="Arial"/>
              <a:buNone/>
            </a:pPr>
            <a:r>
              <a:rPr lang="en" sz="1050">
                <a:solidFill>
                  <a:srgbClr val="555555"/>
                </a:solidFill>
                <a:highlight>
                  <a:srgbClr val="FFFFFF"/>
                </a:highlight>
              </a:rPr>
              <a:t>High-level programming languages were being developed, such as early versions of </a:t>
            </a:r>
            <a:r>
              <a:rPr b="1" lang="en" sz="1050">
                <a:solidFill>
                  <a:srgbClr val="555555"/>
                </a:solidFill>
                <a:highlight>
                  <a:srgbClr val="FFFFFF"/>
                </a:highlight>
              </a:rPr>
              <a:t>COBOL</a:t>
            </a:r>
            <a:r>
              <a:rPr lang="en" sz="1050">
                <a:solidFill>
                  <a:srgbClr val="555555"/>
                </a:solidFill>
                <a:highlight>
                  <a:srgbClr val="FFFFFF"/>
                </a:highlight>
              </a:rPr>
              <a:t> and </a:t>
            </a:r>
            <a:r>
              <a:rPr b="1" lang="en" sz="1050">
                <a:solidFill>
                  <a:srgbClr val="555555"/>
                </a:solidFill>
                <a:highlight>
                  <a:srgbClr val="FFFFFF"/>
                </a:highlight>
              </a:rPr>
              <a:t>FORTRAN</a:t>
            </a:r>
            <a:r>
              <a:rPr lang="en" sz="1050">
                <a:solidFill>
                  <a:srgbClr val="555555"/>
                </a:solidFill>
                <a:highlight>
                  <a:srgbClr val="FFFFFF"/>
                </a:highlight>
              </a:rPr>
              <a:t>.</a:t>
            </a:r>
            <a:endParaRPr sz="1050">
              <a:solidFill>
                <a:srgbClr val="555555"/>
              </a:solidFill>
              <a:highlight>
                <a:srgbClr val="FFFFFF"/>
              </a:highlight>
            </a:endParaRPr>
          </a:p>
          <a:p>
            <a:pPr indent="0" lvl="0" marL="0" rtl="0" algn="l">
              <a:spcBef>
                <a:spcPts val="1200"/>
              </a:spcBef>
              <a:spcAft>
                <a:spcPts val="0"/>
              </a:spcAft>
              <a:buClr>
                <a:schemeClr val="dk1"/>
              </a:buClr>
              <a:buSzPts val="1100"/>
              <a:buFont typeface="Arial"/>
              <a:buNone/>
            </a:pPr>
            <a:r>
              <a:rPr lang="en" sz="1050">
                <a:solidFill>
                  <a:srgbClr val="555555"/>
                </a:solidFill>
                <a:highlight>
                  <a:srgbClr val="FFFFFF"/>
                </a:highlight>
              </a:rPr>
              <a:t>The first computers of this generation were developed for the atomic energy industry.</a:t>
            </a:r>
            <a:endParaRPr sz="1050">
              <a:solidFill>
                <a:srgbClr val="555555"/>
              </a:solidFill>
              <a:highlight>
                <a:srgbClr val="FFFFFF"/>
              </a:highlight>
            </a:endParaRPr>
          </a:p>
          <a:p>
            <a:pPr indent="0" lvl="0" marL="0" rtl="0" algn="l">
              <a:spcBef>
                <a:spcPts val="1200"/>
              </a:spcBef>
              <a:spcAft>
                <a:spcPts val="0"/>
              </a:spcAft>
              <a:buClr>
                <a:schemeClr val="dk1"/>
              </a:buClr>
              <a:buSzPts val="1100"/>
              <a:buFont typeface="Arial"/>
              <a:buNone/>
            </a:pPr>
            <a:r>
              <a:rPr lang="en" sz="1050">
                <a:solidFill>
                  <a:srgbClr val="555555"/>
                </a:solidFill>
                <a:highlight>
                  <a:srgbClr val="FFFFFF"/>
                </a:highlight>
              </a:rPr>
              <a:t>The computers IBM-1070 of the US and MINSK of the former Soviet Union belonged to the second generation.</a:t>
            </a:r>
            <a:endParaRPr sz="1050">
              <a:solidFill>
                <a:srgbClr val="555555"/>
              </a:solidFill>
              <a:highlight>
                <a:srgbClr val="FFFFFF"/>
              </a:highlight>
            </a:endParaRPr>
          </a:p>
          <a:p>
            <a:pPr indent="0" lvl="0" marL="0" rtl="0" algn="l">
              <a:spcBef>
                <a:spcPts val="0"/>
              </a:spcBef>
              <a:spcAft>
                <a:spcPts val="1600"/>
              </a:spcAft>
              <a:buNone/>
            </a:pPr>
            <a:r>
              <a:t/>
            </a:r>
            <a:endParaRPr/>
          </a:p>
        </p:txBody>
      </p:sp>
      <p:graphicFrame>
        <p:nvGraphicFramePr>
          <p:cNvPr id="82" name="Google Shape;82;p17"/>
          <p:cNvGraphicFramePr/>
          <p:nvPr/>
        </p:nvGraphicFramePr>
        <p:xfrm>
          <a:off x="208850" y="3143950"/>
          <a:ext cx="3000000" cy="3000000"/>
        </p:xfrm>
        <a:graphic>
          <a:graphicData uri="http://schemas.openxmlformats.org/drawingml/2006/table">
            <a:tbl>
              <a:tblPr>
                <a:noFill/>
                <a:tableStyleId>{58AF0C96-0063-4891-850C-E3CE45C3BB3E}</a:tableStyleId>
              </a:tblPr>
              <a:tblGrid>
                <a:gridCol w="390500"/>
                <a:gridCol w="2377300"/>
              </a:tblGrid>
              <a:tr h="159900">
                <a:tc>
                  <a:txBody>
                    <a:bodyPr/>
                    <a:lstStyle/>
                    <a:p>
                      <a:pPr indent="0" lvl="0" marL="0" rtl="0" algn="l">
                        <a:spcBef>
                          <a:spcPts val="0"/>
                        </a:spcBef>
                        <a:spcAft>
                          <a:spcPts val="0"/>
                        </a:spcAft>
                        <a:buNone/>
                      </a:pPr>
                      <a:r>
                        <a:t/>
                      </a:r>
                      <a:endParaRPr sz="1200"/>
                    </a:p>
                  </a:txBody>
                  <a:tcPr marT="38100" marB="9525" marR="95250" marL="95250">
                    <a:solidFill>
                      <a:srgbClr val="D9D9D9"/>
                    </a:solidFill>
                  </a:tcPr>
                </a:tc>
                <a:tc>
                  <a:txBody>
                    <a:bodyPr/>
                    <a:lstStyle/>
                    <a:p>
                      <a:pPr indent="0" lvl="0" marL="0" rtl="0" algn="l">
                        <a:lnSpc>
                          <a:spcPct val="166666"/>
                        </a:lnSpc>
                        <a:spcBef>
                          <a:spcPts val="0"/>
                        </a:spcBef>
                        <a:spcAft>
                          <a:spcPts val="0"/>
                        </a:spcAft>
                        <a:buNone/>
                      </a:pPr>
                      <a:r>
                        <a:rPr lang="en" sz="700">
                          <a:solidFill>
                            <a:srgbClr val="D73A49"/>
                          </a:solidFill>
                          <a:highlight>
                            <a:srgbClr val="FFFFFF"/>
                          </a:highlight>
                          <a:latin typeface="Consolas"/>
                          <a:ea typeface="Consolas"/>
                          <a:cs typeface="Consolas"/>
                          <a:sym typeface="Consolas"/>
                        </a:rPr>
                        <a:t>          IDENTIFICATION DIVISION.</a:t>
                      </a:r>
                      <a:endParaRPr sz="700">
                        <a:solidFill>
                          <a:srgbClr val="D73A49"/>
                        </a:solidFill>
                        <a:highlight>
                          <a:srgbClr val="FFFFFF"/>
                        </a:highlight>
                        <a:latin typeface="Consolas"/>
                        <a:ea typeface="Consolas"/>
                        <a:cs typeface="Consolas"/>
                        <a:sym typeface="Consolas"/>
                      </a:endParaRPr>
                    </a:p>
                  </a:txBody>
                  <a:tcPr marT="38100" marB="9525" marR="95250" marL="95250">
                    <a:solidFill>
                      <a:srgbClr val="D9D9D9"/>
                    </a:solidFill>
                  </a:tcPr>
                </a:tc>
              </a:tr>
              <a:tr h="143375">
                <a:tc>
                  <a:txBody>
                    <a:bodyPr/>
                    <a:lstStyle/>
                    <a:p>
                      <a:pPr indent="0" lvl="0" marL="0" rtl="0" algn="l">
                        <a:spcBef>
                          <a:spcPts val="0"/>
                        </a:spcBef>
                        <a:spcAft>
                          <a:spcPts val="0"/>
                        </a:spcAft>
                        <a:buNone/>
                      </a:pPr>
                      <a:r>
                        <a:t/>
                      </a:r>
                      <a:endParaRPr sz="1200"/>
                    </a:p>
                  </a:txBody>
                  <a:tcPr marT="9525" marB="9525" marR="95250" marL="95250">
                    <a:solidFill>
                      <a:srgbClr val="D9D9D9"/>
                    </a:solidFill>
                  </a:tcPr>
                </a:tc>
                <a:tc>
                  <a:txBody>
                    <a:bodyPr/>
                    <a:lstStyle/>
                    <a:p>
                      <a:pPr indent="0" lvl="0" marL="0" rtl="0" algn="l">
                        <a:lnSpc>
                          <a:spcPct val="166666"/>
                        </a:lnSpc>
                        <a:spcBef>
                          <a:spcPts val="0"/>
                        </a:spcBef>
                        <a:spcAft>
                          <a:spcPts val="0"/>
                        </a:spcAft>
                        <a:buNone/>
                      </a:pPr>
                      <a:r>
                        <a:rPr lang="en" sz="700">
                          <a:solidFill>
                            <a:srgbClr val="D73A49"/>
                          </a:solidFill>
                          <a:highlight>
                            <a:srgbClr val="FFFFFF"/>
                          </a:highlight>
                          <a:latin typeface="Consolas"/>
                          <a:ea typeface="Consolas"/>
                          <a:cs typeface="Consolas"/>
                          <a:sym typeface="Consolas"/>
                        </a:rPr>
                        <a:t>          PROGRAM-ID</a:t>
                      </a:r>
                      <a:r>
                        <a:rPr lang="en" sz="700">
                          <a:solidFill>
                            <a:srgbClr val="24292E"/>
                          </a:solidFill>
                          <a:highlight>
                            <a:srgbClr val="FFFFFF"/>
                          </a:highlight>
                          <a:latin typeface="Consolas"/>
                          <a:ea typeface="Consolas"/>
                          <a:cs typeface="Consolas"/>
                          <a:sym typeface="Consolas"/>
                        </a:rPr>
                        <a:t>. CONDITIONALS.</a:t>
                      </a:r>
                      <a:endParaRPr sz="700">
                        <a:solidFill>
                          <a:srgbClr val="24292E"/>
                        </a:solidFill>
                        <a:highlight>
                          <a:srgbClr val="FFFFFF"/>
                        </a:highlight>
                        <a:latin typeface="Consolas"/>
                        <a:ea typeface="Consolas"/>
                        <a:cs typeface="Consolas"/>
                        <a:sym typeface="Consolas"/>
                      </a:endParaRPr>
                    </a:p>
                  </a:txBody>
                  <a:tcPr marT="9525" marB="9525" marR="95250" marL="95250">
                    <a:solidFill>
                      <a:srgbClr val="D9D9D9"/>
                    </a:solidFill>
                  </a:tcPr>
                </a:tc>
              </a:tr>
              <a:tr h="134550">
                <a:tc>
                  <a:txBody>
                    <a:bodyPr/>
                    <a:lstStyle/>
                    <a:p>
                      <a:pPr indent="0" lvl="0" marL="0" rtl="0" algn="l">
                        <a:spcBef>
                          <a:spcPts val="0"/>
                        </a:spcBef>
                        <a:spcAft>
                          <a:spcPts val="0"/>
                        </a:spcAft>
                        <a:buNone/>
                      </a:pPr>
                      <a:r>
                        <a:t/>
                      </a:r>
                      <a:endParaRPr sz="1200"/>
                    </a:p>
                  </a:txBody>
                  <a:tcPr marT="9525" marB="9525" marR="95250" marL="95250">
                    <a:solidFill>
                      <a:srgbClr val="D9D9D9"/>
                    </a:solidFill>
                  </a:tcPr>
                </a:tc>
                <a:tc>
                  <a:txBody>
                    <a:bodyPr/>
                    <a:lstStyle/>
                    <a:p>
                      <a:pPr indent="0" lvl="0" marL="0" rtl="0" algn="l">
                        <a:spcBef>
                          <a:spcPts val="0"/>
                        </a:spcBef>
                        <a:spcAft>
                          <a:spcPts val="0"/>
                        </a:spcAft>
                        <a:buNone/>
                      </a:pPr>
                      <a:r>
                        <a:t/>
                      </a:r>
                      <a:endParaRPr sz="1200"/>
                    </a:p>
                  </a:txBody>
                  <a:tcPr marT="9525" marB="9525" marR="95250" marL="95250">
                    <a:solidFill>
                      <a:srgbClr val="D9D9D9"/>
                    </a:solidFill>
                  </a:tcPr>
                </a:tc>
              </a:tr>
              <a:tr h="143375">
                <a:tc>
                  <a:txBody>
                    <a:bodyPr/>
                    <a:lstStyle/>
                    <a:p>
                      <a:pPr indent="0" lvl="0" marL="0" rtl="0" algn="l">
                        <a:spcBef>
                          <a:spcPts val="0"/>
                        </a:spcBef>
                        <a:spcAft>
                          <a:spcPts val="0"/>
                        </a:spcAft>
                        <a:buNone/>
                      </a:pPr>
                      <a:r>
                        <a:t/>
                      </a:r>
                      <a:endParaRPr sz="1200"/>
                    </a:p>
                  </a:txBody>
                  <a:tcPr marT="9525" marB="9525" marR="95250" marL="95250">
                    <a:solidFill>
                      <a:srgbClr val="D9D9D9"/>
                    </a:solidFill>
                  </a:tcPr>
                </a:tc>
                <a:tc>
                  <a:txBody>
                    <a:bodyPr/>
                    <a:lstStyle/>
                    <a:p>
                      <a:pPr indent="0" lvl="0" marL="0" rtl="0" algn="l">
                        <a:lnSpc>
                          <a:spcPct val="166666"/>
                        </a:lnSpc>
                        <a:spcBef>
                          <a:spcPts val="0"/>
                        </a:spcBef>
                        <a:spcAft>
                          <a:spcPts val="0"/>
                        </a:spcAft>
                        <a:buNone/>
                      </a:pPr>
                      <a:r>
                        <a:rPr lang="en" sz="700">
                          <a:solidFill>
                            <a:srgbClr val="D73A49"/>
                          </a:solidFill>
                          <a:highlight>
                            <a:srgbClr val="FFFFFF"/>
                          </a:highlight>
                          <a:latin typeface="Consolas"/>
                          <a:ea typeface="Consolas"/>
                          <a:cs typeface="Consolas"/>
                          <a:sym typeface="Consolas"/>
                        </a:rPr>
                        <a:t>          DATA DIVISION.</a:t>
                      </a:r>
                      <a:endParaRPr sz="700">
                        <a:solidFill>
                          <a:srgbClr val="D73A49"/>
                        </a:solidFill>
                        <a:highlight>
                          <a:srgbClr val="FFFFFF"/>
                        </a:highlight>
                        <a:latin typeface="Consolas"/>
                        <a:ea typeface="Consolas"/>
                        <a:cs typeface="Consolas"/>
                        <a:sym typeface="Consolas"/>
                      </a:endParaRPr>
                    </a:p>
                  </a:txBody>
                  <a:tcPr marT="9525" marB="9525" marR="95250" marL="95250">
                    <a:solidFill>
                      <a:srgbClr val="D9D9D9"/>
                    </a:solidFill>
                  </a:tcPr>
                </a:tc>
              </a:tr>
              <a:tr h="143375">
                <a:tc>
                  <a:txBody>
                    <a:bodyPr/>
                    <a:lstStyle/>
                    <a:p>
                      <a:pPr indent="0" lvl="0" marL="0" rtl="0" algn="l">
                        <a:spcBef>
                          <a:spcPts val="0"/>
                        </a:spcBef>
                        <a:spcAft>
                          <a:spcPts val="0"/>
                        </a:spcAft>
                        <a:buNone/>
                      </a:pPr>
                      <a:r>
                        <a:t/>
                      </a:r>
                      <a:endParaRPr sz="1200"/>
                    </a:p>
                  </a:txBody>
                  <a:tcPr marT="9525" marB="9525" marR="95250" marL="95250">
                    <a:solidFill>
                      <a:srgbClr val="D9D9D9"/>
                    </a:solidFill>
                  </a:tcPr>
                </a:tc>
                <a:tc>
                  <a:txBody>
                    <a:bodyPr/>
                    <a:lstStyle/>
                    <a:p>
                      <a:pPr indent="0" lvl="0" marL="0" rtl="0" algn="l">
                        <a:lnSpc>
                          <a:spcPct val="166666"/>
                        </a:lnSpc>
                        <a:spcBef>
                          <a:spcPts val="0"/>
                        </a:spcBef>
                        <a:spcAft>
                          <a:spcPts val="0"/>
                        </a:spcAft>
                        <a:buNone/>
                      </a:pPr>
                      <a:r>
                        <a:rPr lang="en" sz="700">
                          <a:solidFill>
                            <a:srgbClr val="D73A49"/>
                          </a:solidFill>
                          <a:highlight>
                            <a:srgbClr val="FFFFFF"/>
                          </a:highlight>
                          <a:latin typeface="Consolas"/>
                          <a:ea typeface="Consolas"/>
                          <a:cs typeface="Consolas"/>
                          <a:sym typeface="Consolas"/>
                        </a:rPr>
                        <a:t>            WORKING-STORAGE SECTION.</a:t>
                      </a:r>
                      <a:endParaRPr sz="700">
                        <a:solidFill>
                          <a:srgbClr val="D73A49"/>
                        </a:solidFill>
                        <a:highlight>
                          <a:srgbClr val="FFFFFF"/>
                        </a:highlight>
                        <a:latin typeface="Consolas"/>
                        <a:ea typeface="Consolas"/>
                        <a:cs typeface="Consolas"/>
                        <a:sym typeface="Consolas"/>
                      </a:endParaRPr>
                    </a:p>
                  </a:txBody>
                  <a:tcPr marT="9525" marB="9525" marR="95250" marL="95250">
                    <a:solidFill>
                      <a:srgbClr val="D9D9D9"/>
                    </a:solidFill>
                  </a:tcPr>
                </a:tc>
              </a:tr>
              <a:tr h="143375">
                <a:tc>
                  <a:txBody>
                    <a:bodyPr/>
                    <a:lstStyle/>
                    <a:p>
                      <a:pPr indent="0" lvl="0" marL="0" rtl="0" algn="l">
                        <a:spcBef>
                          <a:spcPts val="0"/>
                        </a:spcBef>
                        <a:spcAft>
                          <a:spcPts val="0"/>
                        </a:spcAft>
                        <a:buNone/>
                      </a:pPr>
                      <a:r>
                        <a:t/>
                      </a:r>
                      <a:endParaRPr sz="1200"/>
                    </a:p>
                  </a:txBody>
                  <a:tcPr marT="9525" marB="9525" marR="95250" marL="95250">
                    <a:solidFill>
                      <a:srgbClr val="D9D9D9"/>
                    </a:solidFill>
                  </a:tcPr>
                </a:tc>
                <a:tc>
                  <a:txBody>
                    <a:bodyPr/>
                    <a:lstStyle/>
                    <a:p>
                      <a:pPr indent="0" lvl="0" marL="0" rtl="0" algn="l">
                        <a:lnSpc>
                          <a:spcPct val="166666"/>
                        </a:lnSpc>
                        <a:spcBef>
                          <a:spcPts val="0"/>
                        </a:spcBef>
                        <a:spcAft>
                          <a:spcPts val="0"/>
                        </a:spcAft>
                        <a:buNone/>
                      </a:pPr>
                      <a:r>
                        <a:rPr lang="en" sz="700">
                          <a:solidFill>
                            <a:srgbClr val="D73A49"/>
                          </a:solidFill>
                          <a:highlight>
                            <a:srgbClr val="FFFFFF"/>
                          </a:highlight>
                          <a:latin typeface="Consolas"/>
                          <a:ea typeface="Consolas"/>
                          <a:cs typeface="Consolas"/>
                          <a:sym typeface="Consolas"/>
                        </a:rPr>
                        <a:t>            </a:t>
                      </a:r>
                      <a:r>
                        <a:rPr lang="en" sz="700">
                          <a:solidFill>
                            <a:srgbClr val="005CC5"/>
                          </a:solidFill>
                          <a:highlight>
                            <a:srgbClr val="FFFFFF"/>
                          </a:highlight>
                          <a:latin typeface="Consolas"/>
                          <a:ea typeface="Consolas"/>
                          <a:cs typeface="Consolas"/>
                          <a:sym typeface="Consolas"/>
                        </a:rPr>
                        <a:t>01</a:t>
                      </a:r>
                      <a:r>
                        <a:rPr lang="en" sz="700">
                          <a:solidFill>
                            <a:srgbClr val="24292E"/>
                          </a:solidFill>
                          <a:highlight>
                            <a:srgbClr val="FFFFFF"/>
                          </a:highlight>
                          <a:latin typeface="Consolas"/>
                          <a:ea typeface="Consolas"/>
                          <a:cs typeface="Consolas"/>
                          <a:sym typeface="Consolas"/>
                        </a:rPr>
                        <a:t> NUM1 </a:t>
                      </a:r>
                      <a:r>
                        <a:rPr lang="en" sz="700">
                          <a:solidFill>
                            <a:srgbClr val="D73A49"/>
                          </a:solidFill>
                          <a:highlight>
                            <a:srgbClr val="FFFFFF"/>
                          </a:highlight>
                          <a:latin typeface="Consolas"/>
                          <a:ea typeface="Consolas"/>
                          <a:cs typeface="Consolas"/>
                          <a:sym typeface="Consolas"/>
                        </a:rPr>
                        <a:t>PIC 9(9).</a:t>
                      </a:r>
                      <a:endParaRPr sz="700">
                        <a:solidFill>
                          <a:srgbClr val="D73A49"/>
                        </a:solidFill>
                        <a:highlight>
                          <a:srgbClr val="FFFFFF"/>
                        </a:highlight>
                        <a:latin typeface="Consolas"/>
                        <a:ea typeface="Consolas"/>
                        <a:cs typeface="Consolas"/>
                        <a:sym typeface="Consolas"/>
                      </a:endParaRPr>
                    </a:p>
                  </a:txBody>
                  <a:tcPr marT="9525" marB="9525" marR="95250" marL="95250">
                    <a:solidFill>
                      <a:srgbClr val="D9D9D9"/>
                    </a:solidFill>
                  </a:tcPr>
                </a:tc>
              </a:tr>
              <a:tr h="143375">
                <a:tc>
                  <a:txBody>
                    <a:bodyPr/>
                    <a:lstStyle/>
                    <a:p>
                      <a:pPr indent="0" lvl="0" marL="0" rtl="0" algn="l">
                        <a:spcBef>
                          <a:spcPts val="0"/>
                        </a:spcBef>
                        <a:spcAft>
                          <a:spcPts val="0"/>
                        </a:spcAft>
                        <a:buNone/>
                      </a:pPr>
                      <a:r>
                        <a:t/>
                      </a:r>
                      <a:endParaRPr sz="1200"/>
                    </a:p>
                  </a:txBody>
                  <a:tcPr marT="9525" marB="9525" marR="95250" marL="95250">
                    <a:solidFill>
                      <a:srgbClr val="D9D9D9"/>
                    </a:solidFill>
                  </a:tcPr>
                </a:tc>
                <a:tc>
                  <a:txBody>
                    <a:bodyPr/>
                    <a:lstStyle/>
                    <a:p>
                      <a:pPr indent="0" lvl="0" marL="0" rtl="0" algn="l">
                        <a:lnSpc>
                          <a:spcPct val="166666"/>
                        </a:lnSpc>
                        <a:spcBef>
                          <a:spcPts val="0"/>
                        </a:spcBef>
                        <a:spcAft>
                          <a:spcPts val="0"/>
                        </a:spcAft>
                        <a:buNone/>
                      </a:pPr>
                      <a:r>
                        <a:rPr lang="en" sz="700">
                          <a:solidFill>
                            <a:srgbClr val="D73A49"/>
                          </a:solidFill>
                          <a:highlight>
                            <a:srgbClr val="FFFFFF"/>
                          </a:highlight>
                          <a:latin typeface="Consolas"/>
                          <a:ea typeface="Consolas"/>
                          <a:cs typeface="Consolas"/>
                          <a:sym typeface="Consolas"/>
                        </a:rPr>
                        <a:t>            </a:t>
                      </a:r>
                      <a:r>
                        <a:rPr lang="en" sz="700">
                          <a:solidFill>
                            <a:srgbClr val="005CC5"/>
                          </a:solidFill>
                          <a:highlight>
                            <a:srgbClr val="FFFFFF"/>
                          </a:highlight>
                          <a:latin typeface="Consolas"/>
                          <a:ea typeface="Consolas"/>
                          <a:cs typeface="Consolas"/>
                          <a:sym typeface="Consolas"/>
                        </a:rPr>
                        <a:t>01</a:t>
                      </a:r>
                      <a:r>
                        <a:rPr lang="en" sz="700">
                          <a:solidFill>
                            <a:srgbClr val="24292E"/>
                          </a:solidFill>
                          <a:highlight>
                            <a:srgbClr val="FFFFFF"/>
                          </a:highlight>
                          <a:latin typeface="Consolas"/>
                          <a:ea typeface="Consolas"/>
                          <a:cs typeface="Consolas"/>
                          <a:sym typeface="Consolas"/>
                        </a:rPr>
                        <a:t> NUM2 </a:t>
                      </a:r>
                      <a:r>
                        <a:rPr lang="en" sz="700">
                          <a:solidFill>
                            <a:srgbClr val="D73A49"/>
                          </a:solidFill>
                          <a:highlight>
                            <a:srgbClr val="FFFFFF"/>
                          </a:highlight>
                          <a:latin typeface="Consolas"/>
                          <a:ea typeface="Consolas"/>
                          <a:cs typeface="Consolas"/>
                          <a:sym typeface="Consolas"/>
                        </a:rPr>
                        <a:t>PIC 9(9).</a:t>
                      </a:r>
                      <a:endParaRPr sz="700">
                        <a:solidFill>
                          <a:srgbClr val="D73A49"/>
                        </a:solidFill>
                        <a:highlight>
                          <a:srgbClr val="FFFFFF"/>
                        </a:highlight>
                        <a:latin typeface="Consolas"/>
                        <a:ea typeface="Consolas"/>
                        <a:cs typeface="Consolas"/>
                        <a:sym typeface="Consolas"/>
                      </a:endParaRPr>
                    </a:p>
                  </a:txBody>
                  <a:tcPr marT="9525" marB="9525" marR="95250" marL="95250">
                    <a:solidFill>
                      <a:srgbClr val="D9D9D9"/>
                    </a:solidFill>
                  </a:tcPr>
                </a:tc>
              </a:tr>
              <a:tr h="143375">
                <a:tc>
                  <a:txBody>
                    <a:bodyPr/>
                    <a:lstStyle/>
                    <a:p>
                      <a:pPr indent="0" lvl="0" marL="0" rtl="0" algn="l">
                        <a:spcBef>
                          <a:spcPts val="0"/>
                        </a:spcBef>
                        <a:spcAft>
                          <a:spcPts val="0"/>
                        </a:spcAft>
                        <a:buNone/>
                      </a:pPr>
                      <a:r>
                        <a:t/>
                      </a:r>
                      <a:endParaRPr sz="1200"/>
                    </a:p>
                  </a:txBody>
                  <a:tcPr marT="9525" marB="9525" marR="95250" marL="95250">
                    <a:solidFill>
                      <a:srgbClr val="D9D9D9"/>
                    </a:solidFill>
                  </a:tcPr>
                </a:tc>
                <a:tc>
                  <a:txBody>
                    <a:bodyPr/>
                    <a:lstStyle/>
                    <a:p>
                      <a:pPr indent="0" lvl="0" marL="0" rtl="0" algn="l">
                        <a:lnSpc>
                          <a:spcPct val="166666"/>
                        </a:lnSpc>
                        <a:spcBef>
                          <a:spcPts val="0"/>
                        </a:spcBef>
                        <a:spcAft>
                          <a:spcPts val="0"/>
                        </a:spcAft>
                        <a:buNone/>
                      </a:pPr>
                      <a:r>
                        <a:rPr lang="en" sz="700">
                          <a:solidFill>
                            <a:srgbClr val="D73A49"/>
                          </a:solidFill>
                          <a:highlight>
                            <a:srgbClr val="FFFFFF"/>
                          </a:highlight>
                          <a:latin typeface="Consolas"/>
                          <a:ea typeface="Consolas"/>
                          <a:cs typeface="Consolas"/>
                          <a:sym typeface="Consolas"/>
                        </a:rPr>
                        <a:t>            </a:t>
                      </a:r>
                      <a:r>
                        <a:rPr lang="en" sz="700">
                          <a:solidFill>
                            <a:srgbClr val="005CC5"/>
                          </a:solidFill>
                          <a:highlight>
                            <a:srgbClr val="FFFFFF"/>
                          </a:highlight>
                          <a:latin typeface="Consolas"/>
                          <a:ea typeface="Consolas"/>
                          <a:cs typeface="Consolas"/>
                          <a:sym typeface="Consolas"/>
                        </a:rPr>
                        <a:t>01</a:t>
                      </a:r>
                      <a:r>
                        <a:rPr lang="en" sz="700">
                          <a:solidFill>
                            <a:srgbClr val="24292E"/>
                          </a:solidFill>
                          <a:highlight>
                            <a:srgbClr val="FFFFFF"/>
                          </a:highlight>
                          <a:latin typeface="Consolas"/>
                          <a:ea typeface="Consolas"/>
                          <a:cs typeface="Consolas"/>
                          <a:sym typeface="Consolas"/>
                        </a:rPr>
                        <a:t> NUM3 </a:t>
                      </a:r>
                      <a:r>
                        <a:rPr lang="en" sz="700">
                          <a:solidFill>
                            <a:srgbClr val="D73A49"/>
                          </a:solidFill>
                          <a:highlight>
                            <a:srgbClr val="FFFFFF"/>
                          </a:highlight>
                          <a:latin typeface="Consolas"/>
                          <a:ea typeface="Consolas"/>
                          <a:cs typeface="Consolas"/>
                          <a:sym typeface="Consolas"/>
                        </a:rPr>
                        <a:t>PIC 9(5).</a:t>
                      </a:r>
                      <a:endParaRPr sz="700">
                        <a:solidFill>
                          <a:srgbClr val="D73A49"/>
                        </a:solidFill>
                        <a:highlight>
                          <a:srgbClr val="FFFFFF"/>
                        </a:highlight>
                        <a:latin typeface="Consolas"/>
                        <a:ea typeface="Consolas"/>
                        <a:cs typeface="Consolas"/>
                        <a:sym typeface="Consolas"/>
                      </a:endParaRPr>
                    </a:p>
                  </a:txBody>
                  <a:tcPr marT="9525" marB="9525" marR="95250" marL="95250">
                    <a:solidFill>
                      <a:srgbClr val="D9D9D9"/>
                    </a:solidFill>
                  </a:tcPr>
                </a:tc>
              </a:tr>
              <a:tr h="143375">
                <a:tc>
                  <a:txBody>
                    <a:bodyPr/>
                    <a:lstStyle/>
                    <a:p>
                      <a:pPr indent="0" lvl="0" marL="0" rtl="0" algn="l">
                        <a:spcBef>
                          <a:spcPts val="0"/>
                        </a:spcBef>
                        <a:spcAft>
                          <a:spcPts val="0"/>
                        </a:spcAft>
                        <a:buNone/>
                      </a:pPr>
                      <a:r>
                        <a:t/>
                      </a:r>
                      <a:endParaRPr sz="1200"/>
                    </a:p>
                  </a:txBody>
                  <a:tcPr marT="9525" marB="9525" marR="95250" marL="95250">
                    <a:solidFill>
                      <a:srgbClr val="D9D9D9"/>
                    </a:solidFill>
                  </a:tcPr>
                </a:tc>
                <a:tc>
                  <a:txBody>
                    <a:bodyPr/>
                    <a:lstStyle/>
                    <a:p>
                      <a:pPr indent="0" lvl="0" marL="0" rtl="0" algn="l">
                        <a:lnSpc>
                          <a:spcPct val="166666"/>
                        </a:lnSpc>
                        <a:spcBef>
                          <a:spcPts val="0"/>
                        </a:spcBef>
                        <a:spcAft>
                          <a:spcPts val="0"/>
                        </a:spcAft>
                        <a:buNone/>
                      </a:pPr>
                      <a:r>
                        <a:rPr lang="en" sz="700">
                          <a:solidFill>
                            <a:srgbClr val="D73A49"/>
                          </a:solidFill>
                          <a:highlight>
                            <a:srgbClr val="FFFFFF"/>
                          </a:highlight>
                          <a:latin typeface="Consolas"/>
                          <a:ea typeface="Consolas"/>
                          <a:cs typeface="Consolas"/>
                          <a:sym typeface="Consolas"/>
                        </a:rPr>
                        <a:t>            </a:t>
                      </a:r>
                      <a:r>
                        <a:rPr lang="en" sz="700">
                          <a:solidFill>
                            <a:srgbClr val="005CC5"/>
                          </a:solidFill>
                          <a:highlight>
                            <a:srgbClr val="FFFFFF"/>
                          </a:highlight>
                          <a:latin typeface="Consolas"/>
                          <a:ea typeface="Consolas"/>
                          <a:cs typeface="Consolas"/>
                          <a:sym typeface="Consolas"/>
                        </a:rPr>
                        <a:t>01</a:t>
                      </a:r>
                      <a:r>
                        <a:rPr lang="en" sz="700">
                          <a:solidFill>
                            <a:srgbClr val="24292E"/>
                          </a:solidFill>
                          <a:highlight>
                            <a:srgbClr val="FFFFFF"/>
                          </a:highlight>
                          <a:latin typeface="Consolas"/>
                          <a:ea typeface="Consolas"/>
                          <a:cs typeface="Consolas"/>
                          <a:sym typeface="Consolas"/>
                        </a:rPr>
                        <a:t> NUM4 </a:t>
                      </a:r>
                      <a:r>
                        <a:rPr lang="en" sz="700">
                          <a:solidFill>
                            <a:srgbClr val="D73A49"/>
                          </a:solidFill>
                          <a:highlight>
                            <a:srgbClr val="FFFFFF"/>
                          </a:highlight>
                          <a:latin typeface="Consolas"/>
                          <a:ea typeface="Consolas"/>
                          <a:cs typeface="Consolas"/>
                          <a:sym typeface="Consolas"/>
                        </a:rPr>
                        <a:t>PIC 9(6).</a:t>
                      </a:r>
                      <a:endParaRPr sz="700">
                        <a:solidFill>
                          <a:srgbClr val="D73A49"/>
                        </a:solidFill>
                        <a:highlight>
                          <a:srgbClr val="FFFFFF"/>
                        </a:highlight>
                        <a:latin typeface="Consolas"/>
                        <a:ea typeface="Consolas"/>
                        <a:cs typeface="Consolas"/>
                        <a:sym typeface="Consolas"/>
                      </a:endParaRPr>
                    </a:p>
                  </a:txBody>
                  <a:tcPr marT="9525" marB="9525" marR="95250" marL="95250">
                    <a:solidFill>
                      <a:srgbClr val="D9D9D9"/>
                    </a:solidFill>
                  </a:tcPr>
                </a:tc>
              </a:tr>
            </a:tbl>
          </a:graphicData>
        </a:graphic>
      </p:graphicFrame>
      <p:pic>
        <p:nvPicPr>
          <p:cNvPr id="83" name="Google Shape;83;p17"/>
          <p:cNvPicPr preferRelativeResize="0"/>
          <p:nvPr/>
        </p:nvPicPr>
        <p:blipFill>
          <a:blip r:embed="rId3">
            <a:alphaModFix/>
          </a:blip>
          <a:stretch>
            <a:fillRect/>
          </a:stretch>
        </p:blipFill>
        <p:spPr>
          <a:xfrm>
            <a:off x="4572000" y="3083478"/>
            <a:ext cx="3478400" cy="1959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The Third Generation - 1964-1971: Integrated Circuits</a:t>
            </a:r>
            <a:endParaRPr sz="2700"/>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555555"/>
                </a:solidFill>
                <a:highlight>
                  <a:srgbClr val="FFFFFF"/>
                </a:highlight>
              </a:rPr>
              <a:t>The development of the </a:t>
            </a:r>
            <a:r>
              <a:rPr b="1" lang="en" sz="1050">
                <a:solidFill>
                  <a:srgbClr val="555555"/>
                </a:solidFill>
                <a:highlight>
                  <a:srgbClr val="FFFFFF"/>
                </a:highlight>
              </a:rPr>
              <a:t>integrated circuit</a:t>
            </a:r>
            <a:r>
              <a:rPr lang="en" sz="1050">
                <a:solidFill>
                  <a:srgbClr val="555555"/>
                </a:solidFill>
                <a:highlight>
                  <a:srgbClr val="FFFFFF"/>
                </a:highlight>
              </a:rPr>
              <a:t> was the hallmark of the third generation of computers. </a:t>
            </a:r>
            <a:r>
              <a:rPr b="1" lang="en" sz="1050">
                <a:solidFill>
                  <a:srgbClr val="555555"/>
                </a:solidFill>
                <a:highlight>
                  <a:srgbClr val="FFFFFF"/>
                </a:highlight>
              </a:rPr>
              <a:t>Transistors</a:t>
            </a:r>
            <a:r>
              <a:rPr lang="en" sz="1050">
                <a:solidFill>
                  <a:srgbClr val="555555"/>
                </a:solidFill>
                <a:highlight>
                  <a:srgbClr val="FFFFFF"/>
                </a:highlight>
              </a:rPr>
              <a:t> were miniaturized and placed on silicon chips, called </a:t>
            </a:r>
            <a:r>
              <a:rPr b="1" lang="en" sz="1050">
                <a:solidFill>
                  <a:srgbClr val="555555"/>
                </a:solidFill>
                <a:highlight>
                  <a:srgbClr val="FFFFFF"/>
                </a:highlight>
              </a:rPr>
              <a:t>semiconductors</a:t>
            </a:r>
            <a:r>
              <a:rPr lang="en" sz="1050">
                <a:solidFill>
                  <a:srgbClr val="555555"/>
                </a:solidFill>
                <a:highlight>
                  <a:srgbClr val="FFFFFF"/>
                </a:highlight>
              </a:rPr>
              <a:t>, which drastically increased the speed and efficiency of computers. </a:t>
            </a:r>
            <a:endParaRPr sz="1050">
              <a:solidFill>
                <a:srgbClr val="555555"/>
              </a:solidFill>
              <a:highlight>
                <a:srgbClr val="FFFFFF"/>
              </a:highlight>
            </a:endParaRPr>
          </a:p>
          <a:p>
            <a:pPr indent="0" lvl="0" marL="0" rtl="0" algn="l">
              <a:spcBef>
                <a:spcPts val="1600"/>
              </a:spcBef>
              <a:spcAft>
                <a:spcPts val="1600"/>
              </a:spcAft>
              <a:buNone/>
            </a:pPr>
            <a:r>
              <a:rPr lang="en" sz="1050">
                <a:solidFill>
                  <a:srgbClr val="555555"/>
                </a:solidFill>
                <a:highlight>
                  <a:srgbClr val="FFFFFF"/>
                </a:highlight>
              </a:rPr>
              <a:t>Users interacted with third generation computers through </a:t>
            </a:r>
            <a:r>
              <a:rPr b="1" lang="en" sz="1050">
                <a:solidFill>
                  <a:srgbClr val="555555"/>
                </a:solidFill>
                <a:highlight>
                  <a:srgbClr val="FFFFFF"/>
                </a:highlight>
              </a:rPr>
              <a:t>keyboards</a:t>
            </a:r>
            <a:r>
              <a:rPr lang="en" sz="1050">
                <a:solidFill>
                  <a:srgbClr val="555555"/>
                </a:solidFill>
                <a:highlight>
                  <a:srgbClr val="FFFFFF"/>
                </a:highlight>
              </a:rPr>
              <a:t> and </a:t>
            </a:r>
            <a:r>
              <a:rPr b="1" lang="en" sz="1050">
                <a:solidFill>
                  <a:srgbClr val="555555"/>
                </a:solidFill>
                <a:highlight>
                  <a:srgbClr val="FFFFFF"/>
                </a:highlight>
              </a:rPr>
              <a:t>monitors</a:t>
            </a:r>
            <a:r>
              <a:rPr lang="en" sz="1050">
                <a:solidFill>
                  <a:srgbClr val="555555"/>
                </a:solidFill>
                <a:highlight>
                  <a:srgbClr val="FFFFFF"/>
                </a:highlight>
              </a:rPr>
              <a:t> and interfaced with an </a:t>
            </a:r>
            <a:r>
              <a:rPr b="1" lang="en" sz="1050">
                <a:solidFill>
                  <a:srgbClr val="555555"/>
                </a:solidFill>
                <a:highlight>
                  <a:srgbClr val="FFFFFF"/>
                </a:highlight>
              </a:rPr>
              <a:t>operating system</a:t>
            </a:r>
            <a:r>
              <a:rPr lang="en" sz="1050">
                <a:solidFill>
                  <a:srgbClr val="555555"/>
                </a:solidFill>
                <a:highlight>
                  <a:srgbClr val="FFFFFF"/>
                </a:highlight>
              </a:rPr>
              <a:t>, which allowed the device to run many different applications at one time. Typical computers of the third generation are IBM 360 (United States) and EC (former Soviet Union).</a:t>
            </a:r>
            <a:endParaRPr/>
          </a:p>
        </p:txBody>
      </p:sp>
      <p:pic>
        <p:nvPicPr>
          <p:cNvPr id="90" name="Google Shape;90;p18"/>
          <p:cNvPicPr preferRelativeResize="0"/>
          <p:nvPr/>
        </p:nvPicPr>
        <p:blipFill>
          <a:blip r:embed="rId3">
            <a:alphaModFix/>
          </a:blip>
          <a:stretch>
            <a:fillRect/>
          </a:stretch>
        </p:blipFill>
        <p:spPr>
          <a:xfrm>
            <a:off x="2769300" y="2350407"/>
            <a:ext cx="3338450" cy="2503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The Fourth Generation - 1971-Present: Microprocessors</a:t>
            </a:r>
            <a:endParaRPr sz="2600"/>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050">
                <a:solidFill>
                  <a:srgbClr val="555555"/>
                </a:solidFill>
                <a:highlight>
                  <a:srgbClr val="FFFFFF"/>
                </a:highlight>
              </a:rPr>
              <a:t>The </a:t>
            </a:r>
            <a:r>
              <a:rPr b="1" lang="en" sz="1050">
                <a:solidFill>
                  <a:srgbClr val="555555"/>
                </a:solidFill>
                <a:highlight>
                  <a:srgbClr val="FFFFFF"/>
                </a:highlight>
              </a:rPr>
              <a:t>microprocessor</a:t>
            </a:r>
            <a:r>
              <a:rPr lang="en" sz="1050">
                <a:solidFill>
                  <a:srgbClr val="555555"/>
                </a:solidFill>
                <a:highlight>
                  <a:srgbClr val="FFFFFF"/>
                </a:highlight>
              </a:rPr>
              <a:t> brought the fourth generation of computers, as thousands of </a:t>
            </a:r>
            <a:r>
              <a:rPr b="1" lang="en" sz="1050">
                <a:solidFill>
                  <a:srgbClr val="555555"/>
                </a:solidFill>
                <a:highlight>
                  <a:srgbClr val="FFFFFF"/>
                </a:highlight>
              </a:rPr>
              <a:t>integrated circuits</a:t>
            </a:r>
            <a:r>
              <a:rPr lang="en" sz="1050">
                <a:solidFill>
                  <a:srgbClr val="555555"/>
                </a:solidFill>
                <a:highlight>
                  <a:srgbClr val="FFFFFF"/>
                </a:highlight>
              </a:rPr>
              <a:t> were built onto a </a:t>
            </a:r>
            <a:r>
              <a:rPr b="1" lang="en" sz="1050">
                <a:solidFill>
                  <a:srgbClr val="555555"/>
                </a:solidFill>
                <a:highlight>
                  <a:srgbClr val="FFFFFF"/>
                </a:highlight>
              </a:rPr>
              <a:t>single silicon chip</a:t>
            </a:r>
            <a:r>
              <a:rPr lang="en" sz="1050">
                <a:solidFill>
                  <a:srgbClr val="555555"/>
                </a:solidFill>
                <a:highlight>
                  <a:srgbClr val="FFFFFF"/>
                </a:highlight>
              </a:rPr>
              <a:t>. What in the first generation filled an entire room could now fit in the palm of the hand. The Intel 4004 chip, developed in 1971, located all the components of the computer - from the central processing unit and memory to input/output controls - on a single chip.</a:t>
            </a:r>
            <a:endParaRPr sz="1050">
              <a:solidFill>
                <a:srgbClr val="555555"/>
              </a:solidFill>
              <a:highlight>
                <a:srgbClr val="FFFFFF"/>
              </a:highlight>
            </a:endParaRPr>
          </a:p>
          <a:p>
            <a:pPr indent="0" lvl="0" marL="0" rtl="0" algn="l">
              <a:spcBef>
                <a:spcPts val="1200"/>
              </a:spcBef>
              <a:spcAft>
                <a:spcPts val="0"/>
              </a:spcAft>
              <a:buClr>
                <a:schemeClr val="dk1"/>
              </a:buClr>
              <a:buSzPts val="1100"/>
              <a:buFont typeface="Arial"/>
              <a:buNone/>
            </a:pPr>
            <a:r>
              <a:rPr lang="en" sz="1050">
                <a:solidFill>
                  <a:srgbClr val="555555"/>
                </a:solidFill>
                <a:highlight>
                  <a:srgbClr val="FFFFFF"/>
                </a:highlight>
              </a:rPr>
              <a:t>In 1981 IBM introduced its first computer for the home user, and in 1984 Apple introduced the Macintosh. Microprocessors also moved out of the realm of desktop computers and into many areas of life as more and more everyday products began to use microprocessors.</a:t>
            </a:r>
            <a:endParaRPr sz="1050">
              <a:solidFill>
                <a:srgbClr val="555555"/>
              </a:solidFill>
              <a:highlight>
                <a:srgbClr val="FFFFFF"/>
              </a:highlight>
            </a:endParaRPr>
          </a:p>
          <a:p>
            <a:pPr indent="0" lvl="0" marL="0" rtl="0" algn="l">
              <a:spcBef>
                <a:spcPts val="1200"/>
              </a:spcBef>
              <a:spcAft>
                <a:spcPts val="0"/>
              </a:spcAft>
              <a:buClr>
                <a:schemeClr val="dk1"/>
              </a:buClr>
              <a:buSzPts val="1100"/>
              <a:buFont typeface="Arial"/>
              <a:buNone/>
            </a:pPr>
            <a:r>
              <a:rPr lang="en" sz="1050">
                <a:solidFill>
                  <a:srgbClr val="555555"/>
                </a:solidFill>
                <a:highlight>
                  <a:srgbClr val="FFFFFF"/>
                </a:highlight>
              </a:rPr>
              <a:t>As these small computers became more powerful, they could be linked together to form networks, which eventually led to the development of the Internet. Fourth generation computers also saw the development of GUI (Graphic User Interface), the mouse and handheld devices.</a:t>
            </a:r>
            <a:endParaRPr sz="1050">
              <a:solidFill>
                <a:srgbClr val="555555"/>
              </a:solidFill>
              <a:highlight>
                <a:srgbClr val="FFFFFF"/>
              </a:highlight>
            </a:endParaRPr>
          </a:p>
          <a:p>
            <a:pPr indent="0" lvl="0" marL="0" rtl="0" algn="l">
              <a:spcBef>
                <a:spcPts val="0"/>
              </a:spcBef>
              <a:spcAft>
                <a:spcPts val="1600"/>
              </a:spcAft>
              <a:buNone/>
            </a:pPr>
            <a:r>
              <a:t/>
            </a:r>
            <a:endParaRPr/>
          </a:p>
        </p:txBody>
      </p:sp>
      <p:pic>
        <p:nvPicPr>
          <p:cNvPr id="97" name="Google Shape;97;p19"/>
          <p:cNvPicPr preferRelativeResize="0"/>
          <p:nvPr/>
        </p:nvPicPr>
        <p:blipFill>
          <a:blip r:embed="rId3">
            <a:alphaModFix/>
          </a:blip>
          <a:stretch>
            <a:fillRect/>
          </a:stretch>
        </p:blipFill>
        <p:spPr>
          <a:xfrm>
            <a:off x="6692200" y="3048375"/>
            <a:ext cx="1732125" cy="2032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The Fifth Generation - Present and Beyond: AI, Cloud</a:t>
            </a:r>
            <a:endParaRPr sz="2200"/>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555555"/>
                </a:solidFill>
                <a:highlight>
                  <a:srgbClr val="FFFFFF"/>
                </a:highlight>
              </a:rPr>
              <a:t>Fifth generation computing devices, based on artificial intelligence, are still in development, though there are some applications, such as voice recognition, that are being used today. </a:t>
            </a:r>
            <a:endParaRPr sz="1050">
              <a:solidFill>
                <a:srgbClr val="555555"/>
              </a:solidFill>
              <a:highlight>
                <a:srgbClr val="FFFFFF"/>
              </a:highlight>
            </a:endParaRPr>
          </a:p>
          <a:p>
            <a:pPr indent="0" lvl="0" marL="0" rtl="0" algn="l">
              <a:spcBef>
                <a:spcPts val="1600"/>
              </a:spcBef>
              <a:spcAft>
                <a:spcPts val="1600"/>
              </a:spcAft>
              <a:buNone/>
            </a:pPr>
            <a:r>
              <a:rPr lang="en" sz="1050">
                <a:solidFill>
                  <a:srgbClr val="555555"/>
                </a:solidFill>
                <a:highlight>
                  <a:srgbClr val="FFFFFF"/>
                </a:highlight>
              </a:rPr>
              <a:t>The use of </a:t>
            </a:r>
            <a:r>
              <a:rPr b="1" lang="en" sz="1050">
                <a:solidFill>
                  <a:srgbClr val="555555"/>
                </a:solidFill>
                <a:highlight>
                  <a:srgbClr val="FFFFFF"/>
                </a:highlight>
              </a:rPr>
              <a:t>parallel processing</a:t>
            </a:r>
            <a:r>
              <a:rPr lang="en" sz="1050">
                <a:solidFill>
                  <a:srgbClr val="555555"/>
                </a:solidFill>
                <a:highlight>
                  <a:srgbClr val="FFFFFF"/>
                </a:highlight>
              </a:rPr>
              <a:t> and superconductors is helping to make artificial intelligence a reality. Quantum computation and molecular and nanotechnology will radically change the face of computers in years to come. The goal of fifth-generation computing is to develop devices that respond to natural language input and are capable of learning and self-organization.</a:t>
            </a:r>
            <a:endParaRPr/>
          </a:p>
        </p:txBody>
      </p:sp>
      <p:pic>
        <p:nvPicPr>
          <p:cNvPr id="104" name="Google Shape;104;p20"/>
          <p:cNvPicPr preferRelativeResize="0"/>
          <p:nvPr/>
        </p:nvPicPr>
        <p:blipFill>
          <a:blip r:embed="rId3">
            <a:alphaModFix/>
          </a:blip>
          <a:stretch>
            <a:fillRect/>
          </a:stretch>
        </p:blipFill>
        <p:spPr>
          <a:xfrm>
            <a:off x="5667950" y="2348525"/>
            <a:ext cx="2885901" cy="2613076"/>
          </a:xfrm>
          <a:prstGeom prst="rect">
            <a:avLst/>
          </a:prstGeom>
          <a:noFill/>
          <a:ln>
            <a:noFill/>
          </a:ln>
        </p:spPr>
      </p:pic>
      <p:pic>
        <p:nvPicPr>
          <p:cNvPr id="105" name="Google Shape;105;p20"/>
          <p:cNvPicPr preferRelativeResize="0"/>
          <p:nvPr/>
        </p:nvPicPr>
        <p:blipFill>
          <a:blip r:embed="rId4">
            <a:alphaModFix/>
          </a:blip>
          <a:stretch>
            <a:fillRect/>
          </a:stretch>
        </p:blipFill>
        <p:spPr>
          <a:xfrm>
            <a:off x="512246" y="2467946"/>
            <a:ext cx="1741225" cy="1158700"/>
          </a:xfrm>
          <a:prstGeom prst="rect">
            <a:avLst/>
          </a:prstGeom>
          <a:noFill/>
          <a:ln>
            <a:noFill/>
          </a:ln>
        </p:spPr>
      </p:pic>
      <p:pic>
        <p:nvPicPr>
          <p:cNvPr id="106" name="Google Shape;106;p20"/>
          <p:cNvPicPr preferRelativeResize="0"/>
          <p:nvPr/>
        </p:nvPicPr>
        <p:blipFill>
          <a:blip r:embed="rId5">
            <a:alphaModFix/>
          </a:blip>
          <a:stretch>
            <a:fillRect/>
          </a:stretch>
        </p:blipFill>
        <p:spPr>
          <a:xfrm>
            <a:off x="2805075" y="3332175"/>
            <a:ext cx="2662475" cy="14976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540875" y="479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(C-style) High-Level Language History Highlights</a:t>
            </a:r>
            <a:endParaRPr/>
          </a:p>
        </p:txBody>
      </p:sp>
      <p:sp>
        <p:nvSpPr>
          <p:cNvPr id="112" name="Google Shape;112;p21"/>
          <p:cNvSpPr txBox="1"/>
          <p:nvPr>
            <p:ph idx="1" type="body"/>
          </p:nvPr>
        </p:nvSpPr>
        <p:spPr>
          <a:xfrm>
            <a:off x="-217700" y="1123850"/>
            <a:ext cx="6393900" cy="34164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chemeClr val="dk1"/>
              </a:buClr>
              <a:buSzPts val="1100"/>
              <a:buChar char="●"/>
            </a:pPr>
            <a:r>
              <a:rPr lang="en" sz="1100">
                <a:solidFill>
                  <a:schemeClr val="dk1"/>
                </a:solidFill>
              </a:rPr>
              <a:t>C</a:t>
            </a:r>
            <a:br>
              <a:rPr lang="en" sz="1100">
                <a:solidFill>
                  <a:schemeClr val="dk1"/>
                </a:solidFill>
              </a:rPr>
            </a:br>
            <a:br>
              <a:rPr lang="en" sz="1100">
                <a:solidFill>
                  <a:schemeClr val="dk1"/>
                </a:solidFill>
              </a:rPr>
            </a:br>
            <a:r>
              <a:rPr lang="en" sz="1100">
                <a:solidFill>
                  <a:schemeClr val="dk1"/>
                </a:solidFill>
              </a:rPr>
              <a:t> In 1978, Brian Kernighan and Dennis Ritchie at AT&amp;T Bell Labs (which used computers extensively for automatic phone call routing) published a book describing a new high-level language with the simple name C. </a:t>
            </a:r>
            <a:r>
              <a:rPr b="1" lang="en" sz="1100">
                <a:solidFill>
                  <a:schemeClr val="dk1"/>
                </a:solidFill>
              </a:rPr>
              <a:t>The C Programming Language</a:t>
            </a:r>
            <a:br>
              <a:rPr b="1" lang="en" sz="1100">
                <a:solidFill>
                  <a:schemeClr val="dk1"/>
                </a:solidFill>
              </a:rPr>
            </a:br>
            <a:endParaRPr b="1"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C++</a:t>
            </a:r>
            <a:br>
              <a:rPr lang="en" sz="1100">
                <a:solidFill>
                  <a:schemeClr val="dk1"/>
                </a:solidFill>
              </a:rPr>
            </a:br>
            <a:br>
              <a:rPr lang="en" sz="1100">
                <a:solidFill>
                  <a:schemeClr val="dk1"/>
                </a:solidFill>
              </a:rPr>
            </a:br>
            <a:r>
              <a:rPr lang="en" sz="1100">
                <a:solidFill>
                  <a:schemeClr val="dk1"/>
                </a:solidFill>
              </a:rPr>
              <a:t> In 1985, Bjarne Stroustrup published a book describing a C-based language called C++, adding constructs to support a style of programming known as </a:t>
            </a:r>
            <a:r>
              <a:rPr i="1" lang="en" sz="1100">
                <a:solidFill>
                  <a:schemeClr val="dk1"/>
                </a:solidFill>
              </a:rPr>
              <a:t>object-oriented programming</a:t>
            </a:r>
            <a:r>
              <a:rPr lang="en" sz="1100">
                <a:solidFill>
                  <a:schemeClr val="dk1"/>
                </a:solidFill>
              </a:rPr>
              <a:t>, along with other improvements. </a:t>
            </a:r>
            <a:r>
              <a:rPr b="1" lang="en" sz="1100">
                <a:solidFill>
                  <a:schemeClr val="dk1"/>
                </a:solidFill>
              </a:rPr>
              <a:t>The C++ Programming Language</a:t>
            </a:r>
            <a:br>
              <a:rPr b="1" lang="en" sz="1100">
                <a:solidFill>
                  <a:schemeClr val="dk1"/>
                </a:solidFill>
              </a:rPr>
            </a:br>
            <a:endParaRPr b="1"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Java</a:t>
            </a:r>
            <a:br>
              <a:rPr lang="en" sz="1100">
                <a:solidFill>
                  <a:schemeClr val="dk1"/>
                </a:solidFill>
              </a:rPr>
            </a:br>
            <a:br>
              <a:rPr lang="en" sz="1100">
                <a:solidFill>
                  <a:schemeClr val="dk1"/>
                </a:solidFill>
              </a:rPr>
            </a:br>
            <a:r>
              <a:rPr lang="en" sz="1100">
                <a:solidFill>
                  <a:schemeClr val="dk1"/>
                </a:solidFill>
              </a:rPr>
              <a:t> In 1991, James Gosling and a team of engineers at Sun Microsystems (acquired by Oracle in 2010) began developing the Java language with the intent of creating a language whose executable could be ported to different processors, with the first public release in 1995.</a:t>
            </a:r>
            <a:br>
              <a:rPr lang="en" sz="1100">
                <a:solidFill>
                  <a:schemeClr val="dk1"/>
                </a:solidFill>
              </a:rPr>
            </a:br>
            <a:endParaRPr sz="1100">
              <a:solidFill>
                <a:schemeClr val="dk1"/>
              </a:solidFill>
            </a:endParaRPr>
          </a:p>
          <a:p>
            <a:pPr indent="0" lvl="0" marL="0" rtl="0" algn="l">
              <a:spcBef>
                <a:spcPts val="1200"/>
              </a:spcBef>
              <a:spcAft>
                <a:spcPts val="1600"/>
              </a:spcAft>
              <a:buNone/>
            </a:pPr>
            <a:r>
              <a:t/>
            </a:r>
            <a:endParaRPr/>
          </a:p>
        </p:txBody>
      </p:sp>
      <p:sp>
        <p:nvSpPr>
          <p:cNvPr id="113" name="Google Shape;113;p21"/>
          <p:cNvSpPr txBox="1"/>
          <p:nvPr/>
        </p:nvSpPr>
        <p:spPr>
          <a:xfrm>
            <a:off x="6646025" y="1088550"/>
            <a:ext cx="2314500" cy="16614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#include &lt;stdio.h&gt;</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//c</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main()</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printf("hello,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printf("world");</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printf("\n");</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a:t>
            </a:r>
            <a:endParaRPr sz="1200">
              <a:latin typeface="Courier New"/>
              <a:ea typeface="Courier New"/>
              <a:cs typeface="Courier New"/>
              <a:sym typeface="Courier New"/>
            </a:endParaRPr>
          </a:p>
        </p:txBody>
      </p:sp>
      <p:sp>
        <p:nvSpPr>
          <p:cNvPr id="114" name="Google Shape;114;p21"/>
          <p:cNvSpPr txBox="1"/>
          <p:nvPr/>
        </p:nvSpPr>
        <p:spPr>
          <a:xfrm>
            <a:off x="6107450" y="3185500"/>
            <a:ext cx="3008100" cy="15528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urier New"/>
                <a:ea typeface="Courier New"/>
                <a:cs typeface="Courier New"/>
                <a:sym typeface="Courier New"/>
              </a:rPr>
              <a:t>//c++</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class Ival_box {</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  public:</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    virtual int get_value() = 0;</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    virtual void prompt() = 0;</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    // ...</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Computer Systems</a:t>
            </a:r>
            <a:endParaRPr/>
          </a:p>
        </p:txBody>
      </p:sp>
      <p:sp>
        <p:nvSpPr>
          <p:cNvPr id="120" name="Google Shape;120;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550">
                <a:solidFill>
                  <a:srgbClr val="555555"/>
                </a:solidFill>
                <a:highlight>
                  <a:srgbClr val="FFFFFF"/>
                </a:highlight>
              </a:rPr>
              <a:t>Computer hardware is the physical part of a computer, including the digital circuitry, as distinguished from the computer software that executes within the hardware.</a:t>
            </a:r>
            <a:endParaRPr sz="1550">
              <a:solidFill>
                <a:srgbClr val="555555"/>
              </a:solidFill>
              <a:highlight>
                <a:srgbClr val="FFFFFF"/>
              </a:highlight>
            </a:endParaRPr>
          </a:p>
          <a:p>
            <a:pPr indent="0" lvl="0" marL="0" rtl="0" algn="l">
              <a:spcBef>
                <a:spcPts val="1200"/>
              </a:spcBef>
              <a:spcAft>
                <a:spcPts val="0"/>
              </a:spcAft>
              <a:buClr>
                <a:schemeClr val="dk1"/>
              </a:buClr>
              <a:buSzPts val="1100"/>
              <a:buFont typeface="Arial"/>
              <a:buNone/>
            </a:pPr>
            <a:r>
              <a:t/>
            </a:r>
            <a:endParaRPr sz="1550">
              <a:solidFill>
                <a:srgbClr val="555555"/>
              </a:solidFill>
              <a:highlight>
                <a:srgbClr val="FFFFFF"/>
              </a:highlight>
            </a:endParaRPr>
          </a:p>
          <a:p>
            <a:pPr indent="0" lvl="0" marL="0" rtl="0" algn="l">
              <a:spcBef>
                <a:spcPts val="1200"/>
              </a:spcBef>
              <a:spcAft>
                <a:spcPts val="0"/>
              </a:spcAft>
              <a:buClr>
                <a:schemeClr val="dk1"/>
              </a:buClr>
              <a:buSzPts val="1100"/>
              <a:buFont typeface="Arial"/>
              <a:buNone/>
            </a:pPr>
            <a:r>
              <a:rPr lang="en" sz="1550">
                <a:solidFill>
                  <a:srgbClr val="555555"/>
                </a:solidFill>
                <a:highlight>
                  <a:srgbClr val="FFFFFF"/>
                </a:highlight>
              </a:rPr>
              <a:t>Computer software is a general term used to describe a collection of computer programs, procedures and documentation that perform some task on a computer system</a:t>
            </a:r>
            <a:endParaRPr sz="1550">
              <a:solidFill>
                <a:srgbClr val="555555"/>
              </a:solidFill>
              <a:highlight>
                <a:srgbClr val="FFFFFF"/>
              </a:highlight>
            </a:endParaRPr>
          </a:p>
          <a:p>
            <a:pPr indent="0" lvl="0" marL="0" rtl="0" algn="l">
              <a:spcBef>
                <a:spcPts val="0"/>
              </a:spcBef>
              <a:spcAft>
                <a:spcPts val="1600"/>
              </a:spcAft>
              <a:buNone/>
            </a:pPr>
            <a:r>
              <a:t/>
            </a:r>
            <a:endParaRPr sz="23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